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72" r:id="rId5"/>
  </p:sldMasterIdLst>
  <p:notesMasterIdLst>
    <p:notesMasterId r:id="rId38"/>
  </p:notesMasterIdLst>
  <p:handoutMasterIdLst>
    <p:handoutMasterId r:id="rId39"/>
  </p:handoutMasterIdLst>
  <p:sldIdLst>
    <p:sldId id="905" r:id="rId6"/>
    <p:sldId id="810" r:id="rId7"/>
    <p:sldId id="914" r:id="rId8"/>
    <p:sldId id="924" r:id="rId9"/>
    <p:sldId id="6654" r:id="rId10"/>
    <p:sldId id="920" r:id="rId11"/>
    <p:sldId id="258" r:id="rId12"/>
    <p:sldId id="916" r:id="rId13"/>
    <p:sldId id="904" r:id="rId14"/>
    <p:sldId id="6664" r:id="rId15"/>
    <p:sldId id="921" r:id="rId16"/>
    <p:sldId id="6652" r:id="rId17"/>
    <p:sldId id="926" r:id="rId18"/>
    <p:sldId id="6649" r:id="rId19"/>
    <p:sldId id="912" r:id="rId20"/>
    <p:sldId id="6674" r:id="rId21"/>
    <p:sldId id="6672" r:id="rId22"/>
    <p:sldId id="6673" r:id="rId23"/>
    <p:sldId id="1177" r:id="rId24"/>
    <p:sldId id="6675" r:id="rId25"/>
    <p:sldId id="268" r:id="rId26"/>
    <p:sldId id="6667" r:id="rId27"/>
    <p:sldId id="270" r:id="rId28"/>
    <p:sldId id="269" r:id="rId29"/>
    <p:sldId id="263" r:id="rId30"/>
    <p:sldId id="6668" r:id="rId31"/>
    <p:sldId id="6669" r:id="rId32"/>
    <p:sldId id="6676" r:id="rId33"/>
    <p:sldId id="6677" r:id="rId34"/>
    <p:sldId id="260" r:id="rId35"/>
    <p:sldId id="6665" r:id="rId36"/>
    <p:sldId id="6666" r:id="rId37"/>
  </p:sldIdLst>
  <p:sldSz cx="12192000" cy="6858000"/>
  <p:notesSz cx="6858000" cy="9945688"/>
  <p:embeddedFontLst>
    <p:embeddedFont>
      <p:font typeface="Arial Black" panose="020B0A04020102020204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ranklin Gothic Book" panose="020B0503020102020204" pitchFamily="34" charset="0"/>
      <p:regular r:id="rId45"/>
      <p:italic r:id="rId46"/>
    </p:embeddedFont>
    <p:embeddedFont>
      <p:font typeface="Franklin Gothic Heavy" panose="020B0903020102020204" pitchFamily="34" charset="0"/>
      <p:regular r:id="rId47"/>
      <p:italic r:id="rId48"/>
    </p:embeddedFont>
    <p:embeddedFont>
      <p:font typeface="Gill Sans MT" panose="020B0502020104020203" pitchFamily="34" charset="0"/>
      <p:regular r:id="rId49"/>
      <p:bold r:id="rId50"/>
      <p:italic r:id="rId51"/>
      <p:boldItalic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Poppins" panose="00000500000000000000" pitchFamily="2" charset="0"/>
      <p:regular r:id="rId61"/>
      <p:bold r:id="rId62"/>
      <p:italic r:id="rId63"/>
      <p:boldItalic r:id="rId64"/>
    </p:embeddedFont>
    <p:embeddedFont>
      <p:font typeface="Proxima Nova Alt Lt" panose="02000506030000020004" charset="0"/>
      <p:regular r:id="rId65"/>
    </p:embeddedFont>
    <p:embeddedFont>
      <p:font typeface="Ubuntu" panose="020B0504030602030204" pitchFamily="34" charset="0"/>
      <p:regular r:id="rId66"/>
      <p:bold r:id="rId67"/>
      <p:italic r:id="rId68"/>
      <p:boldItalic r:id="rId69"/>
    </p:embeddedFont>
    <p:embeddedFont>
      <p:font typeface="Ubuntu Condensed" panose="020B0506030602030204" pitchFamily="34" charset="0"/>
      <p:regular r:id="rId70"/>
    </p:embeddedFont>
    <p:embeddedFont>
      <p:font typeface="Wingdings 2" panose="05020102010507070707" pitchFamily="18" charset="2"/>
      <p:regular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C55"/>
    <a:srgbClr val="67BCE3"/>
    <a:srgbClr val="515151"/>
    <a:srgbClr val="009DD2"/>
    <a:srgbClr val="E17509"/>
    <a:srgbClr val="CCFF33"/>
    <a:srgbClr val="FF7C80"/>
    <a:srgbClr val="CC6600"/>
    <a:srgbClr val="00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26" autoAdjust="0"/>
    <p:restoredTop sz="84607" autoAdjust="0"/>
  </p:normalViewPr>
  <p:slideViewPr>
    <p:cSldViewPr snapToGrid="0">
      <p:cViewPr varScale="1">
        <p:scale>
          <a:sx n="66" d="100"/>
          <a:sy n="66" d="100"/>
        </p:scale>
        <p:origin x="1125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7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7" Type="http://schemas.openxmlformats.org/officeDocument/2006/relationships/slide" Target="slides/slide2.xml"/><Relationship Id="rId71" Type="http://schemas.openxmlformats.org/officeDocument/2006/relationships/font" Target="fonts/font3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ACE54C-7C80-4AA7-BF41-CC33718A5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>
              <a:latin typeface="Proxima Nova Alt Lt" panose="02000506030000020004" pitchFamily="50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A82BA-F24B-4ABC-B5FD-C3FF2B8892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1ACE2-EF17-4BD6-8135-C311DE5791A9}" type="datetimeFigureOut">
              <a:rPr lang="hr-HR" smtClean="0">
                <a:latin typeface="Proxima Nova Alt Lt" panose="02000506030000020004" pitchFamily="50" charset="0"/>
              </a:rPr>
              <a:t>18.3.2022.</a:t>
            </a:fld>
            <a:endParaRPr lang="hr-HR" dirty="0">
              <a:latin typeface="Proxima Nova Alt Lt" panose="02000506030000020004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1D31D-4A30-43C8-B5AB-CEE2C2B09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>
              <a:latin typeface="Proxima Nova Alt Lt" panose="02000506030000020004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F7076-2E5E-40F9-8A39-71DBBA0C56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647C5-3833-4F88-BE28-0C2B51FC9055}" type="slidenum">
              <a:rPr lang="hr-HR" smtClean="0">
                <a:latin typeface="Proxima Nova Alt Lt" panose="02000506030000020004" pitchFamily="50" charset="0"/>
              </a:rPr>
              <a:t>‹#›</a:t>
            </a:fld>
            <a:endParaRPr lang="hr-HR" dirty="0">
              <a:latin typeface="Proxima Nova Alt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64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oxima Nova Alt Lt" panose="02000506030000020004" pitchFamily="50" charset="0"/>
              </a:defRPr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oxima Nova Alt Lt" panose="02000506030000020004" pitchFamily="50" charset="0"/>
              </a:defRPr>
            </a:lvl1pPr>
          </a:lstStyle>
          <a:p>
            <a:fld id="{D430CD6E-17FC-4D17-B3B2-C1E994C3BB1A}" type="datetimeFigureOut">
              <a:rPr lang="hr-HR" smtClean="0"/>
              <a:pPr/>
              <a:t>18.3.2022.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oxima Nova Alt Lt" panose="02000506030000020004" pitchFamily="50" charset="0"/>
              </a:defRPr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oxima Nova Alt Lt" panose="02000506030000020004" pitchFamily="50" charset="0"/>
              </a:defRPr>
            </a:lvl1pPr>
          </a:lstStyle>
          <a:p>
            <a:fld id="{40B10BA0-0B70-443C-94C2-8CBD1AB6977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1927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roxima Nova Alt Lt" panose="0200050603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roxima Nova Alt Lt" panose="0200050603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roxima Nova Alt Lt" panose="0200050603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roxima Nova Alt Lt" panose="0200050603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roxima Nova Alt Lt" panose="0200050603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BEE0E-A02B-4398-98BB-A9D445DDE25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00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news for research projects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10BA0-0B70-443C-94C2-8CBD1AB69779}" type="slidenum">
              <a:rPr lang="hr-HR" smtClean="0"/>
              <a:pPr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861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news for research projects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10BA0-0B70-443C-94C2-8CBD1AB69779}" type="slidenum">
              <a:rPr lang="hr-HR" smtClean="0"/>
              <a:pPr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7838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538C0-505D-462F-81B3-52161FBC798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33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10BA0-0B70-443C-94C2-8CBD1AB69779}" type="slidenum">
              <a:rPr lang="hr-HR" smtClean="0"/>
              <a:pPr/>
              <a:t>23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886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10BA0-0B70-443C-94C2-8CBD1AB69779}" type="slidenum">
              <a:rPr lang="hr-HR" smtClean="0"/>
              <a:pPr/>
              <a:t>30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628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10BA0-0B70-443C-94C2-8CBD1AB69779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Alt Lt" panose="0200050603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86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502638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baseline="0">
                <a:solidFill>
                  <a:srgbClr val="67BCE3"/>
                </a:solidFill>
                <a:latin typeface="Arial Black" panose="020B0A04020102020204" pitchFamily="34" charset="0"/>
                <a:cs typeface="Poppins Black" panose="00000A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977652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67BC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25A88FB-75CE-499C-AD1E-823F1C5EB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017" y="2656108"/>
            <a:ext cx="5109413" cy="36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8900326" cy="1013800"/>
          </a:xfrm>
        </p:spPr>
        <p:txBody>
          <a:bodyPr anchor="ctr"/>
          <a:lstStyle>
            <a:lvl1pPr>
              <a:defRPr>
                <a:solidFill>
                  <a:srgbClr val="515151"/>
                </a:solidFill>
                <a:latin typeface="Arial Black" panose="020B0A04020102020204" pitchFamily="34" charset="0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92102"/>
            <a:ext cx="11029615" cy="407489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E3CA3A7-5FD9-46DC-9CA3-E79122557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E35FA71-0159-4D58-991D-7A040CD94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FD8A96B-E982-4313-B592-9FDACA8D0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524" y="5869"/>
            <a:ext cx="1905455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482798"/>
            <a:ext cx="11290860" cy="772592"/>
          </a:xfrm>
          <a:prstGeom prst="rect">
            <a:avLst/>
          </a:prstGeom>
          <a:solidFill>
            <a:srgbClr val="67BC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623413"/>
            <a:ext cx="11029615" cy="125882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rgbClr val="67BCE3"/>
                </a:solidFill>
                <a:latin typeface="Arial Black" panose="020B0A04020102020204" pitchFamily="34" charset="0"/>
                <a:cs typeface="Poppins Black" panose="00000A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882240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rgbClr val="67BC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71E92A3-2B2B-4040-8BD9-48E834F5E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3331EDB-3854-4B34-8421-905174109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ACE5176-317E-49BB-816C-CA6A47BD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1357" y="1010643"/>
            <a:ext cx="3147161" cy="22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8900325" cy="988332"/>
          </a:xfrm>
        </p:spPr>
        <p:txBody>
          <a:bodyPr anchor="ctr"/>
          <a:lstStyle>
            <a:lvl1pPr>
              <a:defRPr>
                <a:solidFill>
                  <a:srgbClr val="51515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012771"/>
            <a:ext cx="5422390" cy="409522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012773"/>
            <a:ext cx="5422392" cy="409522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8A9FEDB-F694-4600-B024-5CE645886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C154ADD-67BB-4193-9F05-DE3894EAF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921F24C-7912-4B94-97B3-A160478E2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524" y="5869"/>
            <a:ext cx="1905455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8900325" cy="988332"/>
          </a:xfrm>
        </p:spPr>
        <p:txBody>
          <a:bodyPr anchor="ctr"/>
          <a:lstStyle>
            <a:lvl1pPr>
              <a:defRPr>
                <a:solidFill>
                  <a:srgbClr val="51515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87219" y="2076325"/>
            <a:ext cx="5087075" cy="536005"/>
          </a:xfrm>
        </p:spPr>
        <p:txBody>
          <a:bodyPr anchor="t">
            <a:noAutofit/>
          </a:bodyPr>
          <a:lstStyle>
            <a:lvl1pPr marL="0" indent="0">
              <a:buNone/>
              <a:defRPr sz="2200" b="0">
                <a:solidFill>
                  <a:srgbClr val="67BC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751485"/>
            <a:ext cx="5393100" cy="3356513"/>
          </a:xfrm>
        </p:spPr>
        <p:txBody>
          <a:bodyPr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076325"/>
            <a:ext cx="5087073" cy="553373"/>
          </a:xfrm>
        </p:spPr>
        <p:txBody>
          <a:bodyPr anchor="t">
            <a:noAutofit/>
          </a:bodyPr>
          <a:lstStyle>
            <a:lvl1pPr marL="0" indent="0">
              <a:buNone/>
              <a:defRPr sz="2200" b="0">
                <a:solidFill>
                  <a:srgbClr val="67BC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751485"/>
            <a:ext cx="5393100" cy="3356513"/>
          </a:xfrm>
        </p:spPr>
        <p:txBody>
          <a:bodyPr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D43E093-F941-405E-A667-E8721777F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14D4B4F-78AD-43F4-91F9-E991D9DFD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F504C2D-EDA7-458F-9549-1F1952762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524" y="5869"/>
            <a:ext cx="1905455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8905624" cy="988332"/>
          </a:xfrm>
        </p:spPr>
        <p:txBody>
          <a:bodyPr anchor="ctr"/>
          <a:lstStyle>
            <a:lvl1pPr>
              <a:defRPr>
                <a:solidFill>
                  <a:srgbClr val="51515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BD1116-99F7-4664-9761-4497E0DC1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91B22C-722B-49A7-94CE-5ABB0B8FF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F8A5C44-3DFA-4E46-8E1E-1818E0A510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524" y="5869"/>
            <a:ext cx="1905455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B706FD3-DB2B-4247-A619-551822E29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10CA2A8-9E15-4CC4-80DC-294ADD89B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2A85D02-11AA-46A6-9046-A5358995D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524" y="5869"/>
            <a:ext cx="1905455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047606"/>
            <a:ext cx="11029616" cy="4105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1E6F4-43D0-48E9-A8D6-180405E31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1" y="6356350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020FA-8E9C-4783-BA2B-948ADA608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64D69-CF65-4419-B7CC-6D39BF5676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31252"/>
            <a:ext cx="12192000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Arial Black" panose="020B0A04020102020204" pitchFamily="34" charset="0"/>
          <a:ea typeface="+mj-ea"/>
          <a:cs typeface="Poppins" panose="00000500000000000000" pitchFamily="50" charset="-1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rgbClr val="5151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rgbClr val="5151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rgbClr val="5151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rgbClr val="5151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rgbClr val="5151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mailto:mario.kovac@fer.h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uropean-processor-initiative/" TargetMode="External"/><Relationship Id="rId3" Type="http://schemas.openxmlformats.org/officeDocument/2006/relationships/hyperlink" Target="http://www.european-processor-initiative.eu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EuProcessor" TargetMode="External"/><Relationship Id="rId5" Type="http://schemas.openxmlformats.org/officeDocument/2006/relationships/image" Target="../media/image28.png"/><Relationship Id="rId10" Type="http://schemas.openxmlformats.org/officeDocument/2006/relationships/hyperlink" Target="https://www.youtube.com/channel/UCGvQcTosJdWhd013SHnIbpA/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pean-processor-initiative.e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acket, metal, wire, table&#10;&#10;Description automatically generated">
            <a:extLst>
              <a:ext uri="{FF2B5EF4-FFF2-40B4-BE49-F238E27FC236}">
                <a16:creationId xmlns:a16="http://schemas.microsoft.com/office/drawing/2014/main" id="{D3B53528-519D-44FA-92FE-9F99338C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FF8889E-EDC6-4021-8455-D44904F8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471015"/>
            <a:ext cx="11029615" cy="1258827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European Processor Initiative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BC85AA-9579-4E14-884A-0A8EB4C9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338" y="5591923"/>
            <a:ext cx="10173780" cy="600556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This project has received funding from the European Union’s Horizon 2020 research and innovation 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programme</a:t>
            </a:r>
            <a:r>
              <a:rPr lang="en-US" sz="1200" dirty="0">
                <a:solidFill>
                  <a:schemeClr val="bg1"/>
                </a:solidFill>
              </a:rPr>
              <a:t> under grant agreement No 101036168</a:t>
            </a:r>
            <a:endParaRPr lang="hr-HR" sz="1200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490D3-ACB4-4A07-A7C9-13AEC179C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0" y="6255389"/>
            <a:ext cx="691721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Copyright © European Processor Initiative 2022.  Universidad de Buenos Aires/2022 03 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A3814-90BF-4476-9433-23250CA6D2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2884" y="5635240"/>
            <a:ext cx="740454" cy="4948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E8118-9509-4190-8E46-DC4574AF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7F953-A79E-49CB-891E-90BD5261B929}"/>
              </a:ext>
            </a:extLst>
          </p:cNvPr>
          <p:cNvSpPr txBox="1"/>
          <p:nvPr/>
        </p:nvSpPr>
        <p:spPr>
          <a:xfrm>
            <a:off x="598922" y="4741861"/>
            <a:ext cx="5724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Franklin Gothic Heavy" panose="020B0903020102020204" pitchFamily="34" charset="0"/>
                <a:ea typeface="+mj-ea"/>
                <a:cs typeface="+mj-cs"/>
              </a:rPr>
              <a:t>Mario Kovač, EPI Chief Communication Officer</a:t>
            </a:r>
          </a:p>
          <a:p>
            <a:r>
              <a:rPr lang="en-US" sz="2000" i="1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4"/>
              </a:rPr>
              <a:t>mario.kovac@fer.hr</a:t>
            </a:r>
            <a:endParaRPr lang="en-US" sz="20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8BEF0-C439-4E97-AA92-C822D8106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10" y="164094"/>
            <a:ext cx="2222056" cy="15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3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318AAB-E996-2943-9F7D-82CB527C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EPI objectives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AB7FA4-BFCF-6A46-B00C-56E54CA3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921164"/>
            <a:ext cx="8089029" cy="414583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Overall: </a:t>
            </a:r>
            <a:r>
              <a:rPr lang="en-US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Develop a complete EU designed high-end microprocessor, addressing Supercomputing and edge-HPC segments</a:t>
            </a:r>
          </a:p>
          <a:p>
            <a:r>
              <a:rPr lang="en-US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Short-term objective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supply the EU-designed microprocessor to empower the future </a:t>
            </a:r>
            <a:r>
              <a:rPr lang="en-US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Exascale</a:t>
            </a:r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machines</a:t>
            </a:r>
          </a:p>
          <a:p>
            <a:r>
              <a:rPr lang="en-US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Long-term objective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Europe needs a sovereign access to high-performance, low-power microprocessors, from IP to products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contribute to the emergence of </a:t>
            </a:r>
            <a:r>
              <a:rPr lang="en-US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Risc-V</a:t>
            </a:r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as an open alternative to proprietary chip standards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enable the emergence of an EU high-end processor industry (Arm &amp; </a:t>
            </a:r>
            <a:r>
              <a:rPr lang="en-US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Risc-V</a:t>
            </a:r>
            <a:r>
              <a:rPr lang="en-US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based) that will have long term benefits</a:t>
            </a:r>
          </a:p>
          <a:p>
            <a:endParaRPr lang="en-US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42E6DF63-D6E4-0642-878D-0082AA0C1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1" y="6350256"/>
            <a:ext cx="1120077" cy="365125"/>
          </a:xfrm>
        </p:spPr>
        <p:txBody>
          <a:bodyPr/>
          <a:lstStyle/>
          <a:p>
            <a:fld id="{9A55154F-3565-4B75-BDB6-3E36B0F048A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775890AF-B71C-594F-BACB-7189C3A97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56352"/>
            <a:ext cx="9813891" cy="365125"/>
          </a:xfrm>
        </p:spPr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pic>
        <p:nvPicPr>
          <p:cNvPr id="11268" name="Picture 4" descr="Goal Setting for Stroke Rehabilitation - Flint Rehab">
            <a:extLst>
              <a:ext uri="{FF2B5EF4-FFF2-40B4-BE49-F238E27FC236}">
                <a16:creationId xmlns:a16="http://schemas.microsoft.com/office/drawing/2014/main" id="{105627CD-0F2C-6D47-B544-A611AA22A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7" r="12309" b="10238"/>
          <a:stretch/>
        </p:blipFill>
        <p:spPr bwMode="auto">
          <a:xfrm>
            <a:off x="8819697" y="806688"/>
            <a:ext cx="2843445" cy="50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3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C6176D-C220-4AAA-98F5-4DA7562B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18" y="4747119"/>
            <a:ext cx="8905624" cy="988332"/>
          </a:xfrm>
        </p:spPr>
        <p:txBody>
          <a:bodyPr>
            <a:normAutofit fontScale="90000"/>
          </a:bodyPr>
          <a:lstStyle/>
          <a:p>
            <a: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  <a:t>THE EPI TECHNOLOGY: </a:t>
            </a:r>
            <a:b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</a:br>
            <a: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  <a:t>COMMON PLATFORM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8EEFD-4249-4A87-A9DC-56D3CF079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ADDB4-4806-4EEC-B167-5C41722A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5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4AF6-5B6F-4604-AE26-EC0E955D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731" y="383397"/>
            <a:ext cx="5534685" cy="988332"/>
          </a:xfrm>
        </p:spPr>
        <p:txBody>
          <a:bodyPr anchor="t">
            <a:noAutofit/>
          </a:bodyPr>
          <a:lstStyle/>
          <a:p>
            <a:r>
              <a:rPr lang="en-US" sz="2400" dirty="0"/>
              <a:t>Gpp and common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18C522-A872-46E9-971D-DD712878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0" y="6350254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9A4B31-11D3-CD41-A773-A4A49AEF857C}" type="slidenum">
              <a:rPr lang="fr-FR" smtClean="0"/>
              <a:pPr/>
              <a:t>12</a:t>
            </a:fld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071EAA2-6964-6148-9CE8-6B7A726081F5}"/>
              </a:ext>
            </a:extLst>
          </p:cNvPr>
          <p:cNvSpPr/>
          <p:nvPr/>
        </p:nvSpPr>
        <p:spPr>
          <a:xfrm>
            <a:off x="3422513" y="2197982"/>
            <a:ext cx="4785475" cy="2442896"/>
          </a:xfrm>
          <a:prstGeom prst="rect">
            <a:avLst/>
          </a:prstGeom>
          <a:gradFill>
            <a:gsLst>
              <a:gs pos="0">
                <a:srgbClr val="D1E1E5">
                  <a:lumMod val="18000"/>
                  <a:lumOff val="82000"/>
                </a:srgbClr>
              </a:gs>
              <a:gs pos="50000">
                <a:srgbClr val="D1E1E5"/>
              </a:gs>
              <a:gs pos="100000">
                <a:srgbClr val="D1E1E5">
                  <a:lumMod val="18000"/>
                  <a:lumOff val="8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E267477-4891-484C-9AF4-C35FCDB5A8F3}"/>
              </a:ext>
            </a:extLst>
          </p:cNvPr>
          <p:cNvSpPr/>
          <p:nvPr/>
        </p:nvSpPr>
        <p:spPr>
          <a:xfrm>
            <a:off x="3579663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5F43195-5823-CA4D-96B5-5FDBF6CF6359}"/>
              </a:ext>
            </a:extLst>
          </p:cNvPr>
          <p:cNvSpPr/>
          <p:nvPr/>
        </p:nvSpPr>
        <p:spPr>
          <a:xfrm>
            <a:off x="4166699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C0E4D1B-6A3E-3E42-9A16-8AD0B4630F3B}"/>
              </a:ext>
            </a:extLst>
          </p:cNvPr>
          <p:cNvSpPr/>
          <p:nvPr/>
        </p:nvSpPr>
        <p:spPr>
          <a:xfrm>
            <a:off x="4753734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8B379C5-2E15-1948-88D9-BBA0BFC1984B}"/>
              </a:ext>
            </a:extLst>
          </p:cNvPr>
          <p:cNvSpPr/>
          <p:nvPr/>
        </p:nvSpPr>
        <p:spPr>
          <a:xfrm>
            <a:off x="5340770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C0907F3-801F-F848-B7A8-F98BF0310719}"/>
              </a:ext>
            </a:extLst>
          </p:cNvPr>
          <p:cNvSpPr/>
          <p:nvPr/>
        </p:nvSpPr>
        <p:spPr>
          <a:xfrm>
            <a:off x="5927805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775603A-16E6-AD47-BD38-EF89E088B2A0}"/>
              </a:ext>
            </a:extLst>
          </p:cNvPr>
          <p:cNvSpPr/>
          <p:nvPr/>
        </p:nvSpPr>
        <p:spPr>
          <a:xfrm>
            <a:off x="6514840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3738EFA-E68B-704C-96BA-677BCA02877E}"/>
              </a:ext>
            </a:extLst>
          </p:cNvPr>
          <p:cNvSpPr/>
          <p:nvPr/>
        </p:nvSpPr>
        <p:spPr>
          <a:xfrm>
            <a:off x="7101876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BA3573A-AA5E-FE44-8315-B7385F8F53CA}"/>
              </a:ext>
            </a:extLst>
          </p:cNvPr>
          <p:cNvSpPr/>
          <p:nvPr/>
        </p:nvSpPr>
        <p:spPr>
          <a:xfrm>
            <a:off x="7688911" y="2361258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3723458-42F8-3944-9F5D-BDD9CA173F32}"/>
              </a:ext>
            </a:extLst>
          </p:cNvPr>
          <p:cNvSpPr/>
          <p:nvPr/>
        </p:nvSpPr>
        <p:spPr>
          <a:xfrm>
            <a:off x="3579663" y="2948293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ED7A769-2E4A-B045-BC35-03E6DD9924D6}"/>
              </a:ext>
            </a:extLst>
          </p:cNvPr>
          <p:cNvSpPr/>
          <p:nvPr/>
        </p:nvSpPr>
        <p:spPr>
          <a:xfrm>
            <a:off x="7688911" y="2948293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4974483-B505-F04F-9E22-51975868985F}"/>
              </a:ext>
            </a:extLst>
          </p:cNvPr>
          <p:cNvSpPr/>
          <p:nvPr/>
        </p:nvSpPr>
        <p:spPr>
          <a:xfrm>
            <a:off x="3579663" y="3535329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115085E-B098-B14A-8665-AB7BB583812F}"/>
              </a:ext>
            </a:extLst>
          </p:cNvPr>
          <p:cNvSpPr/>
          <p:nvPr/>
        </p:nvSpPr>
        <p:spPr>
          <a:xfrm>
            <a:off x="7101876" y="3535329"/>
            <a:ext cx="364458" cy="364458"/>
          </a:xfrm>
          <a:prstGeom prst="rect">
            <a:avLst/>
          </a:prstGeom>
          <a:solidFill>
            <a:srgbClr val="CC6600">
              <a:alpha val="48000"/>
            </a:srgbClr>
          </a:solidFill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87372FF-8C85-C147-8C5B-26E28FD32219}"/>
              </a:ext>
            </a:extLst>
          </p:cNvPr>
          <p:cNvSpPr/>
          <p:nvPr/>
        </p:nvSpPr>
        <p:spPr>
          <a:xfrm>
            <a:off x="7688911" y="3535329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1A42D32-9D91-4E40-8B43-4D3461157E9E}"/>
              </a:ext>
            </a:extLst>
          </p:cNvPr>
          <p:cNvSpPr/>
          <p:nvPr/>
        </p:nvSpPr>
        <p:spPr>
          <a:xfrm>
            <a:off x="3579663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5E39E8-72CE-0C45-8487-6E4D179C66AC}"/>
              </a:ext>
            </a:extLst>
          </p:cNvPr>
          <p:cNvSpPr/>
          <p:nvPr/>
        </p:nvSpPr>
        <p:spPr>
          <a:xfrm>
            <a:off x="4166699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D1FAB09-8D74-F649-9E3B-F4B88AA700F3}"/>
              </a:ext>
            </a:extLst>
          </p:cNvPr>
          <p:cNvSpPr/>
          <p:nvPr/>
        </p:nvSpPr>
        <p:spPr>
          <a:xfrm>
            <a:off x="4753734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F6AE7D8-CE2C-C74B-BD06-A8A658020FD3}"/>
              </a:ext>
            </a:extLst>
          </p:cNvPr>
          <p:cNvSpPr/>
          <p:nvPr/>
        </p:nvSpPr>
        <p:spPr>
          <a:xfrm>
            <a:off x="5340770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122192D-4999-5745-94CD-2A0B0ED015D8}"/>
              </a:ext>
            </a:extLst>
          </p:cNvPr>
          <p:cNvSpPr/>
          <p:nvPr/>
        </p:nvSpPr>
        <p:spPr>
          <a:xfrm>
            <a:off x="5927805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1B9475D-7C08-1B4C-9307-8FF053482D97}"/>
              </a:ext>
            </a:extLst>
          </p:cNvPr>
          <p:cNvSpPr/>
          <p:nvPr/>
        </p:nvSpPr>
        <p:spPr>
          <a:xfrm>
            <a:off x="6514840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497C1EA-2253-EA40-B081-07002A05E4AA}"/>
              </a:ext>
            </a:extLst>
          </p:cNvPr>
          <p:cNvSpPr/>
          <p:nvPr/>
        </p:nvSpPr>
        <p:spPr>
          <a:xfrm>
            <a:off x="7101876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771ABE6-1ADE-3A4E-9852-08E082921526}"/>
              </a:ext>
            </a:extLst>
          </p:cNvPr>
          <p:cNvSpPr/>
          <p:nvPr/>
        </p:nvSpPr>
        <p:spPr>
          <a:xfrm>
            <a:off x="7688911" y="4122365"/>
            <a:ext cx="364458" cy="364458"/>
          </a:xfrm>
          <a:prstGeom prst="rect">
            <a:avLst/>
          </a:prstGeom>
          <a:noFill/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3" name="Group 97">
            <a:extLst>
              <a:ext uri="{FF2B5EF4-FFF2-40B4-BE49-F238E27FC236}">
                <a16:creationId xmlns:a16="http://schemas.microsoft.com/office/drawing/2014/main" id="{0A8F147B-7DE9-4F49-96D8-38007CE1F3D6}"/>
              </a:ext>
            </a:extLst>
          </p:cNvPr>
          <p:cNvGrpSpPr/>
          <p:nvPr/>
        </p:nvGrpSpPr>
        <p:grpSpPr>
          <a:xfrm>
            <a:off x="2884800" y="1995094"/>
            <a:ext cx="5706877" cy="2978970"/>
            <a:chOff x="2449578" y="2365515"/>
            <a:chExt cx="5627536" cy="2937553"/>
          </a:xfrm>
        </p:grpSpPr>
        <p:cxnSp>
          <p:nvCxnSpPr>
            <p:cNvPr id="127" name="Straight Connector 57">
              <a:extLst>
                <a:ext uri="{FF2B5EF4-FFF2-40B4-BE49-F238E27FC236}">
                  <a16:creationId xmlns:a16="http://schemas.microsoft.com/office/drawing/2014/main" id="{13861C92-9D07-9E41-AD04-B33743998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16147" y="3195721"/>
              <a:ext cx="4760967" cy="0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60">
              <a:extLst>
                <a:ext uri="{FF2B5EF4-FFF2-40B4-BE49-F238E27FC236}">
                  <a16:creationId xmlns:a16="http://schemas.microsoft.com/office/drawing/2014/main" id="{7C083DEE-0833-CD42-9565-1DB2231BB517}"/>
                </a:ext>
              </a:extLst>
            </p:cNvPr>
            <p:cNvCxnSpPr>
              <a:cxnSpLocks/>
            </p:cNvCxnSpPr>
            <p:nvPr/>
          </p:nvCxnSpPr>
          <p:spPr>
            <a:xfrm>
              <a:off x="3316147" y="3774456"/>
              <a:ext cx="4065607" cy="0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61">
              <a:extLst>
                <a:ext uri="{FF2B5EF4-FFF2-40B4-BE49-F238E27FC236}">
                  <a16:creationId xmlns:a16="http://schemas.microsoft.com/office/drawing/2014/main" id="{9277B0E2-8C12-AE46-BE7E-AC46077FC983}"/>
                </a:ext>
              </a:extLst>
            </p:cNvPr>
            <p:cNvCxnSpPr>
              <a:cxnSpLocks/>
            </p:cNvCxnSpPr>
            <p:nvPr/>
          </p:nvCxnSpPr>
          <p:spPr>
            <a:xfrm>
              <a:off x="2449578" y="4352226"/>
              <a:ext cx="4942788" cy="0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65">
              <a:extLst>
                <a:ext uri="{FF2B5EF4-FFF2-40B4-BE49-F238E27FC236}">
                  <a16:creationId xmlns:a16="http://schemas.microsoft.com/office/drawing/2014/main" id="{4EC8A3BD-E351-1A4C-9002-36EF210C0394}"/>
                </a:ext>
              </a:extLst>
            </p:cNvPr>
            <p:cNvGrpSpPr/>
            <p:nvPr/>
          </p:nvGrpSpPr>
          <p:grpSpPr>
            <a:xfrm>
              <a:off x="7386212" y="3195721"/>
              <a:ext cx="172765" cy="1156505"/>
              <a:chOff x="4804349" y="1962052"/>
              <a:chExt cx="4092614" cy="1156505"/>
            </a:xfrm>
          </p:grpSpPr>
          <p:cxnSp>
            <p:nvCxnSpPr>
              <p:cNvPr id="162" name="Straight Connector 62">
                <a:extLst>
                  <a:ext uri="{FF2B5EF4-FFF2-40B4-BE49-F238E27FC236}">
                    <a16:creationId xmlns:a16="http://schemas.microsoft.com/office/drawing/2014/main" id="{B7B46125-EC8D-BC47-9640-F9B80DBD1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63">
                <a:extLst>
                  <a:ext uri="{FF2B5EF4-FFF2-40B4-BE49-F238E27FC236}">
                    <a16:creationId xmlns:a16="http://schemas.microsoft.com/office/drawing/2014/main" id="{DB47D3B9-2265-4742-8E92-B7824FF937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64">
                <a:extLst>
                  <a:ext uri="{FF2B5EF4-FFF2-40B4-BE49-F238E27FC236}">
                    <a16:creationId xmlns:a16="http://schemas.microsoft.com/office/drawing/2014/main" id="{F156E894-8343-3940-83E4-DBC43F531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66">
              <a:extLst>
                <a:ext uri="{FF2B5EF4-FFF2-40B4-BE49-F238E27FC236}">
                  <a16:creationId xmlns:a16="http://schemas.microsoft.com/office/drawing/2014/main" id="{0C68FE40-CB74-EF4D-B12E-E2834AECF2EC}"/>
                </a:ext>
              </a:extLst>
            </p:cNvPr>
            <p:cNvGrpSpPr/>
            <p:nvPr/>
          </p:nvGrpSpPr>
          <p:grpSpPr>
            <a:xfrm>
              <a:off x="3137784" y="3195721"/>
              <a:ext cx="172765" cy="1156505"/>
              <a:chOff x="4804349" y="1962052"/>
              <a:chExt cx="4092614" cy="1156505"/>
            </a:xfrm>
          </p:grpSpPr>
          <p:cxnSp>
            <p:nvCxnSpPr>
              <p:cNvPr id="159" name="Straight Connector 67">
                <a:extLst>
                  <a:ext uri="{FF2B5EF4-FFF2-40B4-BE49-F238E27FC236}">
                    <a16:creationId xmlns:a16="http://schemas.microsoft.com/office/drawing/2014/main" id="{20711EE2-9F99-914C-B4C7-F6020FF284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68">
                <a:extLst>
                  <a:ext uri="{FF2B5EF4-FFF2-40B4-BE49-F238E27FC236}">
                    <a16:creationId xmlns:a16="http://schemas.microsoft.com/office/drawing/2014/main" id="{5E3214B5-D300-414E-A24F-66AFEC96AC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69">
                <a:extLst>
                  <a:ext uri="{FF2B5EF4-FFF2-40B4-BE49-F238E27FC236}">
                    <a16:creationId xmlns:a16="http://schemas.microsoft.com/office/drawing/2014/main" id="{F83DAE1F-97E7-B14B-9C1E-26864C314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73">
              <a:extLst>
                <a:ext uri="{FF2B5EF4-FFF2-40B4-BE49-F238E27FC236}">
                  <a16:creationId xmlns:a16="http://schemas.microsoft.com/office/drawing/2014/main" id="{64114D8F-D1EA-224E-B5CA-F13695615321}"/>
                </a:ext>
              </a:extLst>
            </p:cNvPr>
            <p:cNvGrpSpPr/>
            <p:nvPr/>
          </p:nvGrpSpPr>
          <p:grpSpPr>
            <a:xfrm rot="16200000">
              <a:off x="2714633" y="3256040"/>
              <a:ext cx="2937553" cy="1156504"/>
              <a:chOff x="1964154" y="3348121"/>
              <a:chExt cx="6798267" cy="1156504"/>
            </a:xfrm>
          </p:grpSpPr>
          <p:cxnSp>
            <p:nvCxnSpPr>
              <p:cNvPr id="156" name="Straight Connector 70">
                <a:extLst>
                  <a:ext uri="{FF2B5EF4-FFF2-40B4-BE49-F238E27FC236}">
                    <a16:creationId xmlns:a16="http://schemas.microsoft.com/office/drawing/2014/main" id="{6CD98C29-573B-284A-A9EC-FD5C25F0E9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8547" y="3348121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71">
                <a:extLst>
                  <a:ext uri="{FF2B5EF4-FFF2-40B4-BE49-F238E27FC236}">
                    <a16:creationId xmlns:a16="http://schemas.microsoft.com/office/drawing/2014/main" id="{CDA3F930-47CD-DC4D-B23D-BC5405D4EB1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748521" y="1141221"/>
                <a:ext cx="1268" cy="5570001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72">
                <a:extLst>
                  <a:ext uri="{FF2B5EF4-FFF2-40B4-BE49-F238E27FC236}">
                    <a16:creationId xmlns:a16="http://schemas.microsoft.com/office/drawing/2014/main" id="{30E871FC-52E1-B046-A325-4E9BBF1F05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120773" y="1862978"/>
                <a:ext cx="33" cy="5283262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74">
              <a:extLst>
                <a:ext uri="{FF2B5EF4-FFF2-40B4-BE49-F238E27FC236}">
                  <a16:creationId xmlns:a16="http://schemas.microsoft.com/office/drawing/2014/main" id="{DC29F9F7-383D-2D49-A8F7-9387B9B9899D}"/>
                </a:ext>
              </a:extLst>
            </p:cNvPr>
            <p:cNvGrpSpPr/>
            <p:nvPr/>
          </p:nvGrpSpPr>
          <p:grpSpPr>
            <a:xfrm rot="16200000">
              <a:off x="4773790" y="2931013"/>
              <a:ext cx="2287499" cy="1156505"/>
              <a:chOff x="3468547" y="3348121"/>
              <a:chExt cx="5293873" cy="1156505"/>
            </a:xfrm>
          </p:grpSpPr>
          <p:cxnSp>
            <p:nvCxnSpPr>
              <p:cNvPr id="153" name="Straight Connector 75">
                <a:extLst>
                  <a:ext uri="{FF2B5EF4-FFF2-40B4-BE49-F238E27FC236}">
                    <a16:creationId xmlns:a16="http://schemas.microsoft.com/office/drawing/2014/main" id="{2C6A9789-13AC-BC4D-B313-6AD246D54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8547" y="3348121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76">
                <a:extLst>
                  <a:ext uri="{FF2B5EF4-FFF2-40B4-BE49-F238E27FC236}">
                    <a16:creationId xmlns:a16="http://schemas.microsoft.com/office/drawing/2014/main" id="{6E723139-A0D5-0F45-B71A-2A1C0D7DF3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115348" y="1280055"/>
                <a:ext cx="271" cy="5293873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77">
                <a:extLst>
                  <a:ext uri="{FF2B5EF4-FFF2-40B4-BE49-F238E27FC236}">
                    <a16:creationId xmlns:a16="http://schemas.microsoft.com/office/drawing/2014/main" id="{22477504-9BC3-2D4A-A2D8-CF5E9F4CE5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9159" y="4504626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4" name="Straight Connector 78">
              <a:extLst>
                <a:ext uri="{FF2B5EF4-FFF2-40B4-BE49-F238E27FC236}">
                  <a16:creationId xmlns:a16="http://schemas.microsoft.com/office/drawing/2014/main" id="{B8B4B0BC-D47D-3144-8947-12EF97F4FA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03862" y="3770049"/>
              <a:ext cx="1756762" cy="0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79">
              <a:extLst>
                <a:ext uri="{FF2B5EF4-FFF2-40B4-BE49-F238E27FC236}">
                  <a16:creationId xmlns:a16="http://schemas.microsoft.com/office/drawing/2014/main" id="{3957A3DB-9452-054D-AA60-9F23572FF938}"/>
                </a:ext>
              </a:extLst>
            </p:cNvPr>
            <p:cNvGrpSpPr/>
            <p:nvPr/>
          </p:nvGrpSpPr>
          <p:grpSpPr>
            <a:xfrm rot="5400000">
              <a:off x="4096993" y="2240163"/>
              <a:ext cx="172765" cy="1156505"/>
              <a:chOff x="4804349" y="1962052"/>
              <a:chExt cx="4092614" cy="1156505"/>
            </a:xfrm>
          </p:grpSpPr>
          <p:cxnSp>
            <p:nvCxnSpPr>
              <p:cNvPr id="150" name="Straight Connector 80">
                <a:extLst>
                  <a:ext uri="{FF2B5EF4-FFF2-40B4-BE49-F238E27FC236}">
                    <a16:creationId xmlns:a16="http://schemas.microsoft.com/office/drawing/2014/main" id="{AF367A35-231D-1A48-BAFF-F7D1630A35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81">
                <a:extLst>
                  <a:ext uri="{FF2B5EF4-FFF2-40B4-BE49-F238E27FC236}">
                    <a16:creationId xmlns:a16="http://schemas.microsoft.com/office/drawing/2014/main" id="{1B2E3570-D25D-8E4A-91D4-AE3E755E6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82">
                <a:extLst>
                  <a:ext uri="{FF2B5EF4-FFF2-40B4-BE49-F238E27FC236}">
                    <a16:creationId xmlns:a16="http://schemas.microsoft.com/office/drawing/2014/main" id="{D7401655-ED2F-D94A-8247-0AFE89E0EF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83">
              <a:extLst>
                <a:ext uri="{FF2B5EF4-FFF2-40B4-BE49-F238E27FC236}">
                  <a16:creationId xmlns:a16="http://schemas.microsoft.com/office/drawing/2014/main" id="{C8562FD3-872C-5C4B-BC99-7CEAA9C873BD}"/>
                </a:ext>
              </a:extLst>
            </p:cNvPr>
            <p:cNvGrpSpPr/>
            <p:nvPr/>
          </p:nvGrpSpPr>
          <p:grpSpPr>
            <a:xfrm rot="5400000">
              <a:off x="5832393" y="2240163"/>
              <a:ext cx="172765" cy="1156505"/>
              <a:chOff x="4804349" y="1962052"/>
              <a:chExt cx="4092614" cy="1156505"/>
            </a:xfrm>
          </p:grpSpPr>
          <p:cxnSp>
            <p:nvCxnSpPr>
              <p:cNvPr id="147" name="Straight Connector 84">
                <a:extLst>
                  <a:ext uri="{FF2B5EF4-FFF2-40B4-BE49-F238E27FC236}">
                    <a16:creationId xmlns:a16="http://schemas.microsoft.com/office/drawing/2014/main" id="{2241D360-D305-B245-9FF6-FD79A90F19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85">
                <a:extLst>
                  <a:ext uri="{FF2B5EF4-FFF2-40B4-BE49-F238E27FC236}">
                    <a16:creationId xmlns:a16="http://schemas.microsoft.com/office/drawing/2014/main" id="{1BEA743D-6B58-034B-86CF-584745C2A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86">
                <a:extLst>
                  <a:ext uri="{FF2B5EF4-FFF2-40B4-BE49-F238E27FC236}">
                    <a16:creationId xmlns:a16="http://schemas.microsoft.com/office/drawing/2014/main" id="{475B7F0D-1B94-914E-BF53-BE74DEAFE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Straight Connector 87">
              <a:extLst>
                <a:ext uri="{FF2B5EF4-FFF2-40B4-BE49-F238E27FC236}">
                  <a16:creationId xmlns:a16="http://schemas.microsoft.com/office/drawing/2014/main" id="{B7768595-A89A-A241-AC0F-E3AAF04E683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96280" y="2817846"/>
              <a:ext cx="171625" cy="0"/>
            </a:xfrm>
            <a:prstGeom prst="line">
              <a:avLst/>
            </a:prstGeom>
            <a:ln w="19050">
              <a:solidFill>
                <a:srgbClr val="5151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88">
              <a:extLst>
                <a:ext uri="{FF2B5EF4-FFF2-40B4-BE49-F238E27FC236}">
                  <a16:creationId xmlns:a16="http://schemas.microsoft.com/office/drawing/2014/main" id="{AE1438B7-1A2A-8A44-9363-1A0636F99113}"/>
                </a:ext>
              </a:extLst>
            </p:cNvPr>
            <p:cNvGrpSpPr/>
            <p:nvPr/>
          </p:nvGrpSpPr>
          <p:grpSpPr>
            <a:xfrm rot="5400000">
              <a:off x="4096993" y="4159306"/>
              <a:ext cx="172765" cy="1156505"/>
              <a:chOff x="4804349" y="1962052"/>
              <a:chExt cx="4092614" cy="1156505"/>
            </a:xfrm>
          </p:grpSpPr>
          <p:cxnSp>
            <p:nvCxnSpPr>
              <p:cNvPr id="144" name="Straight Connector 89">
                <a:extLst>
                  <a:ext uri="{FF2B5EF4-FFF2-40B4-BE49-F238E27FC236}">
                    <a16:creationId xmlns:a16="http://schemas.microsoft.com/office/drawing/2014/main" id="{E80B3C0D-D791-4D47-9579-BC34BEFDB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90">
                <a:extLst>
                  <a:ext uri="{FF2B5EF4-FFF2-40B4-BE49-F238E27FC236}">
                    <a16:creationId xmlns:a16="http://schemas.microsoft.com/office/drawing/2014/main" id="{5157CCFB-4E9E-8C44-8084-382AAFE9E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91">
                <a:extLst>
                  <a:ext uri="{FF2B5EF4-FFF2-40B4-BE49-F238E27FC236}">
                    <a16:creationId xmlns:a16="http://schemas.microsoft.com/office/drawing/2014/main" id="{30261268-1114-B545-996A-DD9B92B486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92">
              <a:extLst>
                <a:ext uri="{FF2B5EF4-FFF2-40B4-BE49-F238E27FC236}">
                  <a16:creationId xmlns:a16="http://schemas.microsoft.com/office/drawing/2014/main" id="{7E27FD1B-A292-4347-B80E-F77745922E7A}"/>
                </a:ext>
              </a:extLst>
            </p:cNvPr>
            <p:cNvGrpSpPr/>
            <p:nvPr/>
          </p:nvGrpSpPr>
          <p:grpSpPr>
            <a:xfrm rot="5400000">
              <a:off x="5832393" y="4159306"/>
              <a:ext cx="172765" cy="1156505"/>
              <a:chOff x="4804349" y="1962052"/>
              <a:chExt cx="4092614" cy="1156505"/>
            </a:xfrm>
          </p:grpSpPr>
          <p:cxnSp>
            <p:nvCxnSpPr>
              <p:cNvPr id="141" name="Straight Connector 93">
                <a:extLst>
                  <a:ext uri="{FF2B5EF4-FFF2-40B4-BE49-F238E27FC236}">
                    <a16:creationId xmlns:a16="http://schemas.microsoft.com/office/drawing/2014/main" id="{596FB372-24DA-8B41-9662-5584A59E0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94">
                <a:extLst>
                  <a:ext uri="{FF2B5EF4-FFF2-40B4-BE49-F238E27FC236}">
                    <a16:creationId xmlns:a16="http://schemas.microsoft.com/office/drawing/2014/main" id="{7FF9A130-7C95-0946-8B18-B547773A7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95">
                <a:extLst>
                  <a:ext uri="{FF2B5EF4-FFF2-40B4-BE49-F238E27FC236}">
                    <a16:creationId xmlns:a16="http://schemas.microsoft.com/office/drawing/2014/main" id="{55E4E32F-D414-6E41-A69D-D75618812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96">
              <a:extLst>
                <a:ext uri="{FF2B5EF4-FFF2-40B4-BE49-F238E27FC236}">
                  <a16:creationId xmlns:a16="http://schemas.microsoft.com/office/drawing/2014/main" id="{D24EB51A-F3F8-E94D-850C-3C4D25AC05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96280" y="4736989"/>
              <a:ext cx="171625" cy="0"/>
            </a:xfrm>
            <a:prstGeom prst="line">
              <a:avLst/>
            </a:prstGeom>
            <a:ln w="19050">
              <a:solidFill>
                <a:srgbClr val="5151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Diamond 112">
            <a:extLst>
              <a:ext uri="{FF2B5EF4-FFF2-40B4-BE49-F238E27FC236}">
                <a16:creationId xmlns:a16="http://schemas.microsoft.com/office/drawing/2014/main" id="{6717162A-B01A-6D4D-B75D-E0D31E713C0A}"/>
              </a:ext>
            </a:extLst>
          </p:cNvPr>
          <p:cNvSpPr/>
          <p:nvPr/>
        </p:nvSpPr>
        <p:spPr>
          <a:xfrm>
            <a:off x="3350899" y="3926606"/>
            <a:ext cx="161126" cy="1664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Diamond 113">
            <a:extLst>
              <a:ext uri="{FF2B5EF4-FFF2-40B4-BE49-F238E27FC236}">
                <a16:creationId xmlns:a16="http://schemas.microsoft.com/office/drawing/2014/main" id="{C996B430-0018-5A4C-A3AB-2119DBDD1C8E}"/>
              </a:ext>
            </a:extLst>
          </p:cNvPr>
          <p:cNvSpPr/>
          <p:nvPr/>
        </p:nvSpPr>
        <p:spPr>
          <a:xfrm>
            <a:off x="4559355" y="4550807"/>
            <a:ext cx="161126" cy="1664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Diamond 114">
            <a:extLst>
              <a:ext uri="{FF2B5EF4-FFF2-40B4-BE49-F238E27FC236}">
                <a16:creationId xmlns:a16="http://schemas.microsoft.com/office/drawing/2014/main" id="{6E73A4DE-39DC-BC46-B766-E9F9782222C5}"/>
              </a:ext>
            </a:extLst>
          </p:cNvPr>
          <p:cNvSpPr/>
          <p:nvPr/>
        </p:nvSpPr>
        <p:spPr>
          <a:xfrm>
            <a:off x="5148885" y="2111746"/>
            <a:ext cx="161126" cy="1664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Diamond 115">
            <a:extLst>
              <a:ext uri="{FF2B5EF4-FFF2-40B4-BE49-F238E27FC236}">
                <a16:creationId xmlns:a16="http://schemas.microsoft.com/office/drawing/2014/main" id="{971B0B3B-2A02-BA46-9FAE-80C86D52CA36}"/>
              </a:ext>
            </a:extLst>
          </p:cNvPr>
          <p:cNvSpPr/>
          <p:nvPr/>
        </p:nvSpPr>
        <p:spPr>
          <a:xfrm>
            <a:off x="6325512" y="2106566"/>
            <a:ext cx="161126" cy="1664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Diamond 116">
            <a:extLst>
              <a:ext uri="{FF2B5EF4-FFF2-40B4-BE49-F238E27FC236}">
                <a16:creationId xmlns:a16="http://schemas.microsoft.com/office/drawing/2014/main" id="{963EE251-AC92-274A-B9AE-B63D08A5E033}"/>
              </a:ext>
            </a:extLst>
          </p:cNvPr>
          <p:cNvSpPr/>
          <p:nvPr/>
        </p:nvSpPr>
        <p:spPr>
          <a:xfrm>
            <a:off x="8123850" y="2755391"/>
            <a:ext cx="161126" cy="1664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5" name="Group 121">
            <a:extLst>
              <a:ext uri="{FF2B5EF4-FFF2-40B4-BE49-F238E27FC236}">
                <a16:creationId xmlns:a16="http://schemas.microsoft.com/office/drawing/2014/main" id="{3D40C3F1-BB67-A64C-A5DF-489638811874}"/>
              </a:ext>
            </a:extLst>
          </p:cNvPr>
          <p:cNvGrpSpPr/>
          <p:nvPr/>
        </p:nvGrpSpPr>
        <p:grpSpPr>
          <a:xfrm>
            <a:off x="2191474" y="3667423"/>
            <a:ext cx="827033" cy="684785"/>
            <a:chOff x="923282" y="5101167"/>
            <a:chExt cx="934344" cy="773638"/>
          </a:xfrm>
        </p:grpSpPr>
        <p:sp>
          <p:nvSpPr>
            <p:cNvPr id="88" name="Oval 119">
              <a:extLst>
                <a:ext uri="{FF2B5EF4-FFF2-40B4-BE49-F238E27FC236}">
                  <a16:creationId xmlns:a16="http://schemas.microsoft.com/office/drawing/2014/main" id="{04E058ED-BE76-DC48-8303-E13FA2FA26C5}"/>
                </a:ext>
              </a:extLst>
            </p:cNvPr>
            <p:cNvSpPr/>
            <p:nvPr/>
          </p:nvSpPr>
          <p:spPr>
            <a:xfrm>
              <a:off x="1004362" y="5101167"/>
              <a:ext cx="773638" cy="7736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Ubuntu Condensed" panose="020B0506030602030204" pitchFamily="34" charset="0"/>
              </a:endParaRPr>
            </a:p>
          </p:txBody>
        </p:sp>
        <p:sp>
          <p:nvSpPr>
            <p:cNvPr id="89" name="TextBox 120">
              <a:extLst>
                <a:ext uri="{FF2B5EF4-FFF2-40B4-BE49-F238E27FC236}">
                  <a16:creationId xmlns:a16="http://schemas.microsoft.com/office/drawing/2014/main" id="{7C097C8C-ADD5-8649-BFC4-C69331D0F210}"/>
                </a:ext>
              </a:extLst>
            </p:cNvPr>
            <p:cNvSpPr txBox="1"/>
            <p:nvPr/>
          </p:nvSpPr>
          <p:spPr>
            <a:xfrm>
              <a:off x="923282" y="5274851"/>
              <a:ext cx="934344" cy="4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HBM 2e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memories</a:t>
              </a:r>
            </a:p>
          </p:txBody>
        </p:sp>
      </p:grpSp>
      <p:grpSp>
        <p:nvGrpSpPr>
          <p:cNvPr id="76" name="Group 122">
            <a:extLst>
              <a:ext uri="{FF2B5EF4-FFF2-40B4-BE49-F238E27FC236}">
                <a16:creationId xmlns:a16="http://schemas.microsoft.com/office/drawing/2014/main" id="{9D9792A9-7535-4543-8C39-25F15A2C1812}"/>
              </a:ext>
            </a:extLst>
          </p:cNvPr>
          <p:cNvGrpSpPr/>
          <p:nvPr/>
        </p:nvGrpSpPr>
        <p:grpSpPr>
          <a:xfrm>
            <a:off x="4225758" y="4967004"/>
            <a:ext cx="827033" cy="684785"/>
            <a:chOff x="923282" y="5101167"/>
            <a:chExt cx="934344" cy="773638"/>
          </a:xfrm>
        </p:grpSpPr>
        <p:sp>
          <p:nvSpPr>
            <p:cNvPr id="86" name="Oval 123">
              <a:extLst>
                <a:ext uri="{FF2B5EF4-FFF2-40B4-BE49-F238E27FC236}">
                  <a16:creationId xmlns:a16="http://schemas.microsoft.com/office/drawing/2014/main" id="{BA14A62A-0F2C-914B-86D5-721F1B4C91DF}"/>
                </a:ext>
              </a:extLst>
            </p:cNvPr>
            <p:cNvSpPr/>
            <p:nvPr/>
          </p:nvSpPr>
          <p:spPr>
            <a:xfrm>
              <a:off x="1004362" y="5101167"/>
              <a:ext cx="773638" cy="7736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Ubuntu Condensed" panose="020B0506030602030204" pitchFamily="34" charset="0"/>
              </a:endParaRPr>
            </a:p>
          </p:txBody>
        </p:sp>
        <p:sp>
          <p:nvSpPr>
            <p:cNvPr id="87" name="TextBox 124">
              <a:extLst>
                <a:ext uri="{FF2B5EF4-FFF2-40B4-BE49-F238E27FC236}">
                  <a16:creationId xmlns:a16="http://schemas.microsoft.com/office/drawing/2014/main" id="{DF3D008B-FCAA-F145-946D-D37FEB6CDF06}"/>
                </a:ext>
              </a:extLst>
            </p:cNvPr>
            <p:cNvSpPr txBox="1"/>
            <p:nvPr/>
          </p:nvSpPr>
          <p:spPr>
            <a:xfrm>
              <a:off x="923282" y="5274851"/>
              <a:ext cx="934344" cy="4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DDR5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memories</a:t>
              </a:r>
            </a:p>
          </p:txBody>
        </p:sp>
      </p:grpSp>
      <p:grpSp>
        <p:nvGrpSpPr>
          <p:cNvPr id="77" name="Group 131">
            <a:extLst>
              <a:ext uri="{FF2B5EF4-FFF2-40B4-BE49-F238E27FC236}">
                <a16:creationId xmlns:a16="http://schemas.microsoft.com/office/drawing/2014/main" id="{72189A5A-96B9-E54D-9270-D779183A0784}"/>
              </a:ext>
            </a:extLst>
          </p:cNvPr>
          <p:cNvGrpSpPr/>
          <p:nvPr/>
        </p:nvGrpSpPr>
        <p:grpSpPr>
          <a:xfrm>
            <a:off x="4817327" y="1538695"/>
            <a:ext cx="830499" cy="471337"/>
            <a:chOff x="5273282" y="1731698"/>
            <a:chExt cx="938259" cy="532495"/>
          </a:xfrm>
        </p:grpSpPr>
        <p:sp>
          <p:nvSpPr>
            <p:cNvPr id="84" name="Rectangle: Rounded Corners 128">
              <a:extLst>
                <a:ext uri="{FF2B5EF4-FFF2-40B4-BE49-F238E27FC236}">
                  <a16:creationId xmlns:a16="http://schemas.microsoft.com/office/drawing/2014/main" id="{93B36AD3-B7CE-FB4B-9EC1-461A857F2157}"/>
                </a:ext>
              </a:extLst>
            </p:cNvPr>
            <p:cNvSpPr/>
            <p:nvPr/>
          </p:nvSpPr>
          <p:spPr>
            <a:xfrm>
              <a:off x="5404956" y="1731698"/>
              <a:ext cx="661411" cy="53249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Ubuntu Condensed" panose="020B0506030602030204" pitchFamily="34" charset="0"/>
              </a:endParaRPr>
            </a:p>
          </p:txBody>
        </p:sp>
        <p:sp>
          <p:nvSpPr>
            <p:cNvPr id="85" name="TextBox 129">
              <a:extLst>
                <a:ext uri="{FF2B5EF4-FFF2-40B4-BE49-F238E27FC236}">
                  <a16:creationId xmlns:a16="http://schemas.microsoft.com/office/drawing/2014/main" id="{FCD76A16-AC57-BA42-83B4-F6E05FC09FE2}"/>
                </a:ext>
              </a:extLst>
            </p:cNvPr>
            <p:cNvSpPr txBox="1"/>
            <p:nvPr/>
          </p:nvSpPr>
          <p:spPr>
            <a:xfrm>
              <a:off x="5273282" y="1763097"/>
              <a:ext cx="938259" cy="4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PCIe gen5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links</a:t>
              </a:r>
            </a:p>
          </p:txBody>
        </p:sp>
      </p:grpSp>
      <p:grpSp>
        <p:nvGrpSpPr>
          <p:cNvPr id="78" name="Group 132">
            <a:extLst>
              <a:ext uri="{FF2B5EF4-FFF2-40B4-BE49-F238E27FC236}">
                <a16:creationId xmlns:a16="http://schemas.microsoft.com/office/drawing/2014/main" id="{331C759E-F44C-734F-BB61-8797065D7F79}"/>
              </a:ext>
            </a:extLst>
          </p:cNvPr>
          <p:cNvGrpSpPr/>
          <p:nvPr/>
        </p:nvGrpSpPr>
        <p:grpSpPr>
          <a:xfrm>
            <a:off x="6054368" y="1531087"/>
            <a:ext cx="699496" cy="471337"/>
            <a:chOff x="5335263" y="1731698"/>
            <a:chExt cx="790258" cy="532495"/>
          </a:xfrm>
        </p:grpSpPr>
        <p:sp>
          <p:nvSpPr>
            <p:cNvPr id="82" name="Rectangle: Rounded Corners 133">
              <a:extLst>
                <a:ext uri="{FF2B5EF4-FFF2-40B4-BE49-F238E27FC236}">
                  <a16:creationId xmlns:a16="http://schemas.microsoft.com/office/drawing/2014/main" id="{1BCFE3EE-5C6B-E241-A177-EE9B5C4C450C}"/>
                </a:ext>
              </a:extLst>
            </p:cNvPr>
            <p:cNvSpPr/>
            <p:nvPr/>
          </p:nvSpPr>
          <p:spPr>
            <a:xfrm>
              <a:off x="5404956" y="1731698"/>
              <a:ext cx="661411" cy="53249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Ubuntu Condensed" panose="020B0506030602030204" pitchFamily="34" charset="0"/>
              </a:endParaRPr>
            </a:p>
          </p:txBody>
        </p:sp>
        <p:sp>
          <p:nvSpPr>
            <p:cNvPr id="83" name="TextBox 134">
              <a:extLst>
                <a:ext uri="{FF2B5EF4-FFF2-40B4-BE49-F238E27FC236}">
                  <a16:creationId xmlns:a16="http://schemas.microsoft.com/office/drawing/2014/main" id="{712D449E-DE4C-C043-9DEF-73F66733E496}"/>
                </a:ext>
              </a:extLst>
            </p:cNvPr>
            <p:cNvSpPr txBox="1"/>
            <p:nvPr/>
          </p:nvSpPr>
          <p:spPr>
            <a:xfrm>
              <a:off x="5335263" y="1783758"/>
              <a:ext cx="790258" cy="4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external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links</a:t>
              </a:r>
            </a:p>
          </p:txBody>
        </p:sp>
      </p:grpSp>
      <p:grpSp>
        <p:nvGrpSpPr>
          <p:cNvPr id="79" name="Group 135">
            <a:extLst>
              <a:ext uri="{FF2B5EF4-FFF2-40B4-BE49-F238E27FC236}">
                <a16:creationId xmlns:a16="http://schemas.microsoft.com/office/drawing/2014/main" id="{94FB6CA2-B4F1-E841-92D5-E37896BD4E0F}"/>
              </a:ext>
            </a:extLst>
          </p:cNvPr>
          <p:cNvGrpSpPr/>
          <p:nvPr/>
        </p:nvGrpSpPr>
        <p:grpSpPr>
          <a:xfrm>
            <a:off x="8496788" y="2500345"/>
            <a:ext cx="1254862" cy="573171"/>
            <a:chOff x="5362667" y="1731698"/>
            <a:chExt cx="790258" cy="532495"/>
          </a:xfrm>
        </p:grpSpPr>
        <p:sp>
          <p:nvSpPr>
            <p:cNvPr id="80" name="Rectangle: Rounded Corners 136">
              <a:extLst>
                <a:ext uri="{FF2B5EF4-FFF2-40B4-BE49-F238E27FC236}">
                  <a16:creationId xmlns:a16="http://schemas.microsoft.com/office/drawing/2014/main" id="{81C89673-DE89-9640-8A5E-A74ED30A38AD}"/>
                </a:ext>
              </a:extLst>
            </p:cNvPr>
            <p:cNvSpPr/>
            <p:nvPr/>
          </p:nvSpPr>
          <p:spPr>
            <a:xfrm>
              <a:off x="5404957" y="1731698"/>
              <a:ext cx="705246" cy="53249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Ubuntu Condensed" panose="020B0506030602030204" pitchFamily="34" charset="0"/>
              </a:endParaRPr>
            </a:p>
          </p:txBody>
        </p:sp>
        <p:sp>
          <p:nvSpPr>
            <p:cNvPr id="81" name="TextBox 137">
              <a:extLst>
                <a:ext uri="{FF2B5EF4-FFF2-40B4-BE49-F238E27FC236}">
                  <a16:creationId xmlns:a16="http://schemas.microsoft.com/office/drawing/2014/main" id="{AA16FA5B-A64E-9E4E-8677-64B35D6B60C6}"/>
                </a:ext>
              </a:extLst>
            </p:cNvPr>
            <p:cNvSpPr txBox="1"/>
            <p:nvPr/>
          </p:nvSpPr>
          <p:spPr>
            <a:xfrm>
              <a:off x="5362667" y="1816095"/>
              <a:ext cx="790258" cy="371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links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to adjacent </a:t>
              </a:r>
              <a:r>
                <a:rPr lang="en-US" sz="1000" b="1" dirty="0" err="1">
                  <a:solidFill>
                    <a:schemeClr val="bg1"/>
                  </a:solidFill>
                  <a:latin typeface="Ubuntu Condensed" panose="020B0506030602030204" pitchFamily="34" charset="0"/>
                </a:rPr>
                <a:t>chiplets</a:t>
              </a:r>
              <a:endParaRPr lang="en-US" sz="1000" b="1" dirty="0">
                <a:solidFill>
                  <a:schemeClr val="bg1"/>
                </a:solidFill>
                <a:latin typeface="Ubuntu Condensed" panose="020B0506030602030204" pitchFamily="34" charset="0"/>
              </a:endParaRPr>
            </a:p>
          </p:txBody>
        </p:sp>
      </p:grpSp>
      <p:pic>
        <p:nvPicPr>
          <p:cNvPr id="165" name="Picture 216">
            <a:extLst>
              <a:ext uri="{FF2B5EF4-FFF2-40B4-BE49-F238E27FC236}">
                <a16:creationId xmlns:a16="http://schemas.microsoft.com/office/drawing/2014/main" id="{989BA0C3-F1CC-0E49-9FAF-6D0017C433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449" y="1701046"/>
            <a:ext cx="1305880" cy="1305881"/>
          </a:xfrm>
          <a:prstGeom prst="ellipse">
            <a:avLst/>
          </a:prstGeom>
          <a:ln w="25400" cap="rnd">
            <a:solidFill>
              <a:srgbClr val="009DD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66" name="Content Placeholder 9">
            <a:extLst>
              <a:ext uri="{FF2B5EF4-FFF2-40B4-BE49-F238E27FC236}">
                <a16:creationId xmlns:a16="http://schemas.microsoft.com/office/drawing/2014/main" id="{0CDCAA75-941E-044B-90DE-7AC495D86376}"/>
              </a:ext>
            </a:extLst>
          </p:cNvPr>
          <p:cNvSpPr txBox="1">
            <a:spLocks/>
          </p:cNvSpPr>
          <p:nvPr/>
        </p:nvSpPr>
        <p:spPr>
          <a:xfrm>
            <a:off x="8138669" y="4561760"/>
            <a:ext cx="4111852" cy="20998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200" dirty="0">
                <a:latin typeface="Proxima Nova Alt Lt" panose="02000506030000020004" pitchFamily="50" charset="0"/>
              </a:rPr>
              <a:t>Network on Chip (</a:t>
            </a:r>
            <a:r>
              <a:rPr lang="en-GB" sz="1200" dirty="0" err="1">
                <a:latin typeface="Proxima Nova Alt Lt" panose="02000506030000020004" pitchFamily="50" charset="0"/>
              </a:rPr>
              <a:t>NoC</a:t>
            </a:r>
            <a:r>
              <a:rPr lang="en-GB" sz="1200" dirty="0">
                <a:latin typeface="Proxima Nova Alt Lt" panose="02000506030000020004" pitchFamily="50" charset="0"/>
              </a:rPr>
              <a:t>) – ARM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Proxima Nova Alt Lt" panose="02000506030000020004" pitchFamily="50" charset="0"/>
              </a:rPr>
              <a:t>CPU – ARM – Neoverse V1 Core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Proxima Nova Alt Lt" panose="02000506030000020004" pitchFamily="50" charset="0"/>
              </a:rPr>
              <a:t>EPAC – EPI Accelerator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Proxima Nova Alt Lt" panose="02000506030000020004" pitchFamily="50" charset="0"/>
              </a:rPr>
              <a:t>MPPA – Multi-Purpose Processing Array</a:t>
            </a:r>
          </a:p>
          <a:p>
            <a:pPr>
              <a:spcAft>
                <a:spcPts val="0"/>
              </a:spcAft>
            </a:pPr>
            <a:r>
              <a:rPr lang="en-GB" sz="1200" dirty="0" err="1">
                <a:latin typeface="Proxima Nova Alt Lt" panose="02000506030000020004" pitchFamily="50" charset="0"/>
              </a:rPr>
              <a:t>eFPGA</a:t>
            </a:r>
            <a:r>
              <a:rPr lang="en-GB" sz="1200" dirty="0">
                <a:latin typeface="Proxima Nova Alt Lt" panose="02000506030000020004" pitchFamily="50" charset="0"/>
              </a:rPr>
              <a:t> – embedded FPGA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Proxima Nova Alt Lt" panose="02000506030000020004" pitchFamily="50" charset="0"/>
              </a:rPr>
              <a:t>Cryptographic ASIC (EU Sovereignty)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Proxima Nova Alt Lt" panose="02000506030000020004" pitchFamily="50" charset="0"/>
              </a:rPr>
              <a:t>Any other ASIC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04E0F4-046A-F04A-8A34-9D6BA412649C}"/>
              </a:ext>
            </a:extLst>
          </p:cNvPr>
          <p:cNvGrpSpPr/>
          <p:nvPr/>
        </p:nvGrpSpPr>
        <p:grpSpPr>
          <a:xfrm>
            <a:off x="1855436" y="3535329"/>
            <a:ext cx="4509944" cy="2799328"/>
            <a:chOff x="1855436" y="3535329"/>
            <a:chExt cx="4509944" cy="2799328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4E3E2B2-5EE1-554E-AA29-E2BB629AD8BA}"/>
                </a:ext>
              </a:extLst>
            </p:cNvPr>
            <p:cNvGrpSpPr/>
            <p:nvPr/>
          </p:nvGrpSpPr>
          <p:grpSpPr>
            <a:xfrm>
              <a:off x="5866506" y="3535329"/>
              <a:ext cx="498874" cy="364458"/>
              <a:chOff x="5866506" y="3535329"/>
              <a:chExt cx="498874" cy="364458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5753C7-04FB-234B-8487-43B76420FB9F}"/>
                  </a:ext>
                </a:extLst>
              </p:cNvPr>
              <p:cNvSpPr/>
              <p:nvPr/>
            </p:nvSpPr>
            <p:spPr>
              <a:xfrm>
                <a:off x="5927805" y="3535329"/>
                <a:ext cx="364458" cy="364458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TextBox 102">
                <a:extLst>
                  <a:ext uri="{FF2B5EF4-FFF2-40B4-BE49-F238E27FC236}">
                    <a16:creationId xmlns:a16="http://schemas.microsoft.com/office/drawing/2014/main" id="{F6AE0060-38E5-EF48-B312-736AFC96B5F9}"/>
                  </a:ext>
                </a:extLst>
              </p:cNvPr>
              <p:cNvSpPr txBox="1"/>
              <p:nvPr/>
            </p:nvSpPr>
            <p:spPr>
              <a:xfrm>
                <a:off x="5866506" y="3601776"/>
                <a:ext cx="498874" cy="2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latin typeface="Ubuntu Condensed" panose="020B0506030602030204" pitchFamily="34" charset="0"/>
                  </a:rPr>
                  <a:t>EPAC</a:t>
                </a: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919E260-44DA-3842-93D9-1BF1D6E5757F}"/>
                </a:ext>
              </a:extLst>
            </p:cNvPr>
            <p:cNvGrpSpPr/>
            <p:nvPr/>
          </p:nvGrpSpPr>
          <p:grpSpPr>
            <a:xfrm>
              <a:off x="1855436" y="4635934"/>
              <a:ext cx="1698723" cy="1698723"/>
              <a:chOff x="7155814" y="2329799"/>
              <a:chExt cx="1698723" cy="1698723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DBDFB216-75D1-524F-B1F9-2872DF058E9C}"/>
                  </a:ext>
                </a:extLst>
              </p:cNvPr>
              <p:cNvSpPr/>
              <p:nvPr/>
            </p:nvSpPr>
            <p:spPr>
              <a:xfrm>
                <a:off x="7155814" y="2329799"/>
                <a:ext cx="1698723" cy="1698723"/>
              </a:xfrm>
              <a:prstGeom prst="ellipse">
                <a:avLst/>
              </a:prstGeom>
              <a:solidFill>
                <a:srgbClr val="00CC99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4457F4CF-5654-8441-9BCE-2D9D89C34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34700" y="2620137"/>
                <a:ext cx="1135706" cy="1133196"/>
              </a:xfrm>
              <a:prstGeom prst="rect">
                <a:avLst/>
              </a:prstGeom>
            </p:spPr>
          </p:pic>
        </p:grp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4494E24-864E-7449-8CD9-438F44853DCF}"/>
                </a:ext>
              </a:extLst>
            </p:cNvPr>
            <p:cNvCxnSpPr>
              <a:cxnSpLocks/>
              <a:stCxn id="4" idx="7"/>
              <a:endCxn id="63" idx="2"/>
            </p:cNvCxnSpPr>
            <p:nvPr/>
          </p:nvCxnSpPr>
          <p:spPr>
            <a:xfrm flipV="1">
              <a:off x="3305387" y="3867118"/>
              <a:ext cx="2810556" cy="101758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4602735-D0A5-D74F-A259-04B084B1B761}"/>
              </a:ext>
            </a:extLst>
          </p:cNvPr>
          <p:cNvGrpSpPr/>
          <p:nvPr/>
        </p:nvGrpSpPr>
        <p:grpSpPr>
          <a:xfrm>
            <a:off x="5839774" y="1634194"/>
            <a:ext cx="5066542" cy="1678557"/>
            <a:chOff x="5839773" y="1270338"/>
            <a:chExt cx="5142763" cy="2042413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D66E3B1-C7E2-0A44-9879-300E7FAE5E6A}"/>
                </a:ext>
              </a:extLst>
            </p:cNvPr>
            <p:cNvGrpSpPr/>
            <p:nvPr/>
          </p:nvGrpSpPr>
          <p:grpSpPr>
            <a:xfrm>
              <a:off x="5839773" y="2948293"/>
              <a:ext cx="549304" cy="364458"/>
              <a:chOff x="5839773" y="2948293"/>
              <a:chExt cx="549304" cy="364458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42028D0E-22E5-3445-AB92-C5059437D475}"/>
                  </a:ext>
                </a:extLst>
              </p:cNvPr>
              <p:cNvSpPr/>
              <p:nvPr/>
            </p:nvSpPr>
            <p:spPr>
              <a:xfrm>
                <a:off x="5927805" y="2948293"/>
                <a:ext cx="364458" cy="364458"/>
              </a:xfrm>
              <a:prstGeom prst="rect">
                <a:avLst/>
              </a:prstGeom>
              <a:solidFill>
                <a:srgbClr val="FFCC66"/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5" name="TextBox 99">
                <a:extLst>
                  <a:ext uri="{FF2B5EF4-FFF2-40B4-BE49-F238E27FC236}">
                    <a16:creationId xmlns:a16="http://schemas.microsoft.com/office/drawing/2014/main" id="{7D9B6D7C-0575-C54C-9900-DC3858C6E643}"/>
                  </a:ext>
                </a:extLst>
              </p:cNvPr>
              <p:cNvSpPr txBox="1"/>
              <p:nvPr/>
            </p:nvSpPr>
            <p:spPr>
              <a:xfrm>
                <a:off x="5839773" y="3014175"/>
                <a:ext cx="549304" cy="2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>
                    <a:latin typeface="Ubuntu Condensed" panose="020B0506030602030204" pitchFamily="34" charset="0"/>
                  </a:rPr>
                  <a:t>MPPA</a:t>
                </a:r>
              </a:p>
            </p:txBody>
          </p:sp>
        </p:grp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7BE82ADE-2C60-D949-868A-B794C63D347D}"/>
                </a:ext>
              </a:extLst>
            </p:cNvPr>
            <p:cNvSpPr/>
            <p:nvPr/>
          </p:nvSpPr>
          <p:spPr>
            <a:xfrm>
              <a:off x="9927762" y="1270338"/>
              <a:ext cx="1054774" cy="1054774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600" dirty="0" err="1">
                  <a:solidFill>
                    <a:schemeClr val="tx1"/>
                  </a:solidFill>
                </a:rPr>
                <a:t>Kalray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FC2322D-23D9-4745-BAEA-5AC6BD9E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102" y="1757892"/>
              <a:ext cx="454765" cy="450614"/>
            </a:xfrm>
            <a:prstGeom prst="rect">
              <a:avLst/>
            </a:prstGeom>
          </p:spPr>
        </p:pic>
        <p:cxnSp>
          <p:nvCxnSpPr>
            <p:cNvPr id="171" name="Connecteur droit avec flèche 170">
              <a:extLst>
                <a:ext uri="{FF2B5EF4-FFF2-40B4-BE49-F238E27FC236}">
                  <a16:creationId xmlns:a16="http://schemas.microsoft.com/office/drawing/2014/main" id="{1A26D8A2-BD62-7C4A-9AC7-0C4DC9BCC8B6}"/>
                </a:ext>
              </a:extLst>
            </p:cNvPr>
            <p:cNvCxnSpPr>
              <a:cxnSpLocks/>
              <a:stCxn id="169" idx="2"/>
              <a:endCxn id="125" idx="0"/>
            </p:cNvCxnSpPr>
            <p:nvPr/>
          </p:nvCxnSpPr>
          <p:spPr>
            <a:xfrm flipH="1">
              <a:off x="6114425" y="1797725"/>
              <a:ext cx="3813337" cy="121645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A8EB5EA-6980-4E4D-A746-5B6C22A0955E}"/>
              </a:ext>
            </a:extLst>
          </p:cNvPr>
          <p:cNvGrpSpPr/>
          <p:nvPr/>
        </p:nvGrpSpPr>
        <p:grpSpPr>
          <a:xfrm>
            <a:off x="6514840" y="2486163"/>
            <a:ext cx="4970392" cy="1160251"/>
            <a:chOff x="6514840" y="2486163"/>
            <a:chExt cx="4970392" cy="1160251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B97578-B4DC-434E-9708-FCB9F3DC7B2F}"/>
                </a:ext>
              </a:extLst>
            </p:cNvPr>
            <p:cNvGrpSpPr/>
            <p:nvPr/>
          </p:nvGrpSpPr>
          <p:grpSpPr>
            <a:xfrm>
              <a:off x="6514840" y="2948293"/>
              <a:ext cx="364458" cy="364458"/>
              <a:chOff x="6514840" y="2948293"/>
              <a:chExt cx="364458" cy="364458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819F361-3D90-9242-A474-48453744EBA3}"/>
                  </a:ext>
                </a:extLst>
              </p:cNvPr>
              <p:cNvSpPr/>
              <p:nvPr/>
            </p:nvSpPr>
            <p:spPr>
              <a:xfrm>
                <a:off x="6514840" y="2948293"/>
                <a:ext cx="364458" cy="364458"/>
              </a:xfrm>
              <a:prstGeom prst="rect">
                <a:avLst/>
              </a:prstGeom>
              <a:solidFill>
                <a:srgbClr val="CC6600"/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167" name="Graphique 166" descr="Verrou">
                <a:extLst>
                  <a:ext uri="{FF2B5EF4-FFF2-40B4-BE49-F238E27FC236}">
                    <a16:creationId xmlns:a16="http://schemas.microsoft.com/office/drawing/2014/main" id="{BE36D652-66A6-6842-A6C5-3D311966E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54089" y="2972075"/>
                <a:ext cx="303494" cy="303494"/>
              </a:xfrm>
              <a:prstGeom prst="rect">
                <a:avLst/>
              </a:prstGeom>
            </p:spPr>
          </p:pic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99EA8120-9BD0-F54D-9546-0A5A907A5771}"/>
                </a:ext>
              </a:extLst>
            </p:cNvPr>
            <p:cNvGrpSpPr/>
            <p:nvPr/>
          </p:nvGrpSpPr>
          <p:grpSpPr>
            <a:xfrm>
              <a:off x="10324981" y="2486163"/>
              <a:ext cx="1160251" cy="1160251"/>
              <a:chOff x="10324981" y="2486163"/>
              <a:chExt cx="1160251" cy="1160251"/>
            </a:xfrm>
          </p:grpSpPr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C345F481-CF8B-C648-8AB1-42ECE52D259D}"/>
                  </a:ext>
                </a:extLst>
              </p:cNvPr>
              <p:cNvSpPr/>
              <p:nvPr/>
            </p:nvSpPr>
            <p:spPr>
              <a:xfrm>
                <a:off x="10324981" y="2486163"/>
                <a:ext cx="1160251" cy="1160251"/>
              </a:xfrm>
              <a:prstGeom prst="ellipse">
                <a:avLst/>
              </a:prstGeom>
              <a:solidFill>
                <a:srgbClr val="CC660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fr-FR" sz="1200" b="1" dirty="0"/>
              </a:p>
            </p:txBody>
          </p:sp>
          <p:pic>
            <p:nvPicPr>
              <p:cNvPr id="170" name="Graphique 169" descr="Verrou">
                <a:extLst>
                  <a:ext uri="{FF2B5EF4-FFF2-40B4-BE49-F238E27FC236}">
                    <a16:creationId xmlns:a16="http://schemas.microsoft.com/office/drawing/2014/main" id="{46AB92D2-5E8D-C34C-9A46-D5F2EAA1D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721493" y="3198139"/>
                <a:ext cx="367227" cy="367227"/>
              </a:xfrm>
              <a:prstGeom prst="rect">
                <a:avLst/>
              </a:prstGeom>
            </p:spPr>
          </p:pic>
        </p:grpSp>
        <p:cxnSp>
          <p:nvCxnSpPr>
            <p:cNvPr id="178" name="Connecteur droit avec flèche 177">
              <a:extLst>
                <a:ext uri="{FF2B5EF4-FFF2-40B4-BE49-F238E27FC236}">
                  <a16:creationId xmlns:a16="http://schemas.microsoft.com/office/drawing/2014/main" id="{A4BCB3D0-E230-B542-BDB2-C94A882B7AF7}"/>
                </a:ext>
              </a:extLst>
            </p:cNvPr>
            <p:cNvCxnSpPr>
              <a:cxnSpLocks/>
              <a:endCxn id="104" idx="3"/>
            </p:cNvCxnSpPr>
            <p:nvPr/>
          </p:nvCxnSpPr>
          <p:spPr>
            <a:xfrm flipH="1" flipV="1">
              <a:off x="6879298" y="3130522"/>
              <a:ext cx="3445683" cy="10143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B7E5AC1-9067-0D47-AF53-85C4184BAB3B}"/>
              </a:ext>
            </a:extLst>
          </p:cNvPr>
          <p:cNvGrpSpPr/>
          <p:nvPr/>
        </p:nvGrpSpPr>
        <p:grpSpPr>
          <a:xfrm>
            <a:off x="6462030" y="3282647"/>
            <a:ext cx="3773659" cy="1160251"/>
            <a:chOff x="6462030" y="3282647"/>
            <a:chExt cx="3773659" cy="1160251"/>
          </a:xfrm>
        </p:grpSpPr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BD1FD8C4-34FB-EE4B-BEE3-6A43F10E4158}"/>
                </a:ext>
              </a:extLst>
            </p:cNvPr>
            <p:cNvSpPr/>
            <p:nvPr/>
          </p:nvSpPr>
          <p:spPr>
            <a:xfrm>
              <a:off x="9075438" y="3282647"/>
              <a:ext cx="1160251" cy="1160251"/>
            </a:xfrm>
            <a:prstGeom prst="ellipse">
              <a:avLst/>
            </a:prstGeom>
            <a:solidFill>
              <a:srgbClr val="FF7C80"/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FPGA</a:t>
              </a:r>
            </a:p>
            <a:p>
              <a:pPr algn="ctr"/>
              <a:endParaRPr lang="fr-FR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fr-FR" sz="1400" b="1" dirty="0" err="1">
                  <a:solidFill>
                    <a:schemeClr val="tx1"/>
                  </a:solidFill>
                </a:rPr>
                <a:t>Menta</a:t>
              </a:r>
              <a:r>
                <a:rPr lang="fr-FR" sz="1400" b="1" dirty="0">
                  <a:solidFill>
                    <a:schemeClr val="tx1"/>
                  </a:solidFill>
                </a:rPr>
                <a:t> (FR)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4058631-7CAC-7F4B-83D1-16DB0FECC9FF}"/>
                </a:ext>
              </a:extLst>
            </p:cNvPr>
            <p:cNvGrpSpPr/>
            <p:nvPr/>
          </p:nvGrpSpPr>
          <p:grpSpPr>
            <a:xfrm>
              <a:off x="6462030" y="3535329"/>
              <a:ext cx="473207" cy="364458"/>
              <a:chOff x="6462030" y="3535329"/>
              <a:chExt cx="473207" cy="364458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FC3377A-B3DF-ED41-A3D3-3E497D887B16}"/>
                  </a:ext>
                </a:extLst>
              </p:cNvPr>
              <p:cNvSpPr/>
              <p:nvPr/>
            </p:nvSpPr>
            <p:spPr>
              <a:xfrm>
                <a:off x="6514840" y="3535329"/>
                <a:ext cx="364458" cy="364458"/>
              </a:xfrm>
              <a:prstGeom prst="rect">
                <a:avLst/>
              </a:prstGeom>
              <a:solidFill>
                <a:srgbClr val="FF7C80"/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73" name="TextBox 99">
                <a:extLst>
                  <a:ext uri="{FF2B5EF4-FFF2-40B4-BE49-F238E27FC236}">
                    <a16:creationId xmlns:a16="http://schemas.microsoft.com/office/drawing/2014/main" id="{E7964FF4-BE3C-D845-AC85-852234BB5B4E}"/>
                  </a:ext>
                </a:extLst>
              </p:cNvPr>
              <p:cNvSpPr txBox="1"/>
              <p:nvPr/>
            </p:nvSpPr>
            <p:spPr>
              <a:xfrm>
                <a:off x="6462030" y="3611850"/>
                <a:ext cx="473207" cy="219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b="1" dirty="0" err="1">
                    <a:latin typeface="Ubuntu Condensed" panose="020B0506030602030204" pitchFamily="34" charset="0"/>
                  </a:rPr>
                  <a:t>eFPGA</a:t>
                </a:r>
                <a:endParaRPr lang="en-US" sz="825" b="1" dirty="0">
                  <a:latin typeface="Ubuntu Condensed" panose="020B0506030602030204" pitchFamily="34" charset="0"/>
                </a:endParaRPr>
              </a:p>
            </p:txBody>
          </p:sp>
        </p:grpSp>
        <p:cxnSp>
          <p:nvCxnSpPr>
            <p:cNvPr id="182" name="Connecteur droit avec flèche 181">
              <a:extLst>
                <a:ext uri="{FF2B5EF4-FFF2-40B4-BE49-F238E27FC236}">
                  <a16:creationId xmlns:a16="http://schemas.microsoft.com/office/drawing/2014/main" id="{2F90238F-D036-774E-B51C-B03894F8131C}"/>
                </a:ext>
              </a:extLst>
            </p:cNvPr>
            <p:cNvCxnSpPr>
              <a:cxnSpLocks/>
              <a:stCxn id="180" idx="2"/>
              <a:endCxn id="173" idx="0"/>
            </p:cNvCxnSpPr>
            <p:nvPr/>
          </p:nvCxnSpPr>
          <p:spPr>
            <a:xfrm flipH="1" flipV="1">
              <a:off x="6698634" y="3611850"/>
              <a:ext cx="2376804" cy="25092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C4C8B33-3A94-E049-827C-52789BDE1DDE}"/>
              </a:ext>
            </a:extLst>
          </p:cNvPr>
          <p:cNvGrpSpPr/>
          <p:nvPr/>
        </p:nvGrpSpPr>
        <p:grpSpPr>
          <a:xfrm>
            <a:off x="1053246" y="1520450"/>
            <a:ext cx="4766126" cy="2379337"/>
            <a:chOff x="1053246" y="1520450"/>
            <a:chExt cx="4766126" cy="2379337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E3F01BC2-0C27-9A45-B7AC-486239708D94}"/>
                </a:ext>
              </a:extLst>
            </p:cNvPr>
            <p:cNvGrpSpPr/>
            <p:nvPr/>
          </p:nvGrpSpPr>
          <p:grpSpPr>
            <a:xfrm>
              <a:off x="4060506" y="2948293"/>
              <a:ext cx="1758866" cy="951494"/>
              <a:chOff x="4060506" y="2948293"/>
              <a:chExt cx="1758866" cy="95149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CD36CAC6-4DED-8C45-95A3-B2B05AC3430F}"/>
                  </a:ext>
                </a:extLst>
              </p:cNvPr>
              <p:cNvSpPr/>
              <p:nvPr/>
            </p:nvSpPr>
            <p:spPr>
              <a:xfrm>
                <a:off x="4166699" y="2948293"/>
                <a:ext cx="364458" cy="3644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066D2E6-381F-5A4E-888C-7F266AD15119}"/>
                  </a:ext>
                </a:extLst>
              </p:cNvPr>
              <p:cNvSpPr/>
              <p:nvPr/>
            </p:nvSpPr>
            <p:spPr>
              <a:xfrm>
                <a:off x="4753734" y="2948293"/>
                <a:ext cx="364458" cy="3644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578A039-67DC-6E45-B65B-20D76D2E851E}"/>
                  </a:ext>
                </a:extLst>
              </p:cNvPr>
              <p:cNvSpPr/>
              <p:nvPr/>
            </p:nvSpPr>
            <p:spPr>
              <a:xfrm>
                <a:off x="5340770" y="2948293"/>
                <a:ext cx="364458" cy="3644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26CCF24-26B6-DF4C-9BC9-DBE55433A4BE}"/>
                  </a:ext>
                </a:extLst>
              </p:cNvPr>
              <p:cNvSpPr/>
              <p:nvPr/>
            </p:nvSpPr>
            <p:spPr>
              <a:xfrm>
                <a:off x="4166699" y="3535329"/>
                <a:ext cx="364458" cy="3644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5BD1D3C-1530-B347-A151-7A200759C7E3}"/>
                  </a:ext>
                </a:extLst>
              </p:cNvPr>
              <p:cNvSpPr/>
              <p:nvPr/>
            </p:nvSpPr>
            <p:spPr>
              <a:xfrm>
                <a:off x="4753734" y="3535329"/>
                <a:ext cx="364458" cy="3644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5BBD7020-1E0F-D545-B450-378768575032}"/>
                  </a:ext>
                </a:extLst>
              </p:cNvPr>
              <p:cNvSpPr/>
              <p:nvPr/>
            </p:nvSpPr>
            <p:spPr>
              <a:xfrm>
                <a:off x="5341587" y="3532810"/>
                <a:ext cx="364458" cy="3644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BACC01E6-B46C-E947-B3ED-24A468FC40B1}"/>
                  </a:ext>
                </a:extLst>
              </p:cNvPr>
              <p:cNvGrpSpPr/>
              <p:nvPr/>
            </p:nvGrpSpPr>
            <p:grpSpPr>
              <a:xfrm>
                <a:off x="4060506" y="3003750"/>
                <a:ext cx="1758866" cy="824838"/>
                <a:chOff x="4060506" y="3003750"/>
                <a:chExt cx="1758866" cy="824838"/>
              </a:xfrm>
            </p:grpSpPr>
            <p:sp>
              <p:nvSpPr>
                <p:cNvPr id="124" name="TextBox 98">
                  <a:extLst>
                    <a:ext uri="{FF2B5EF4-FFF2-40B4-BE49-F238E27FC236}">
                      <a16:creationId xmlns:a16="http://schemas.microsoft.com/office/drawing/2014/main" id="{5A7F386A-46B2-4C45-84A6-AAB3396C7A41}"/>
                    </a:ext>
                  </a:extLst>
                </p:cNvPr>
                <p:cNvSpPr txBox="1"/>
                <p:nvPr/>
              </p:nvSpPr>
              <p:spPr>
                <a:xfrm>
                  <a:off x="4063684" y="3003750"/>
                  <a:ext cx="576236" cy="219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25" b="1" dirty="0">
                      <a:solidFill>
                        <a:schemeClr val="bg1"/>
                      </a:solidFill>
                      <a:latin typeface="Ubuntu Condensed" panose="020B0506030602030204" pitchFamily="34" charset="0"/>
                    </a:rPr>
                    <a:t>Neoverse</a:t>
                  </a:r>
                </a:p>
              </p:txBody>
            </p:sp>
            <p:sp>
              <p:nvSpPr>
                <p:cNvPr id="174" name="TextBox 98">
                  <a:extLst>
                    <a:ext uri="{FF2B5EF4-FFF2-40B4-BE49-F238E27FC236}">
                      <a16:creationId xmlns:a16="http://schemas.microsoft.com/office/drawing/2014/main" id="{755C8016-FA51-F74E-8C06-568F9C59FE13}"/>
                    </a:ext>
                  </a:extLst>
                </p:cNvPr>
                <p:cNvSpPr txBox="1"/>
                <p:nvPr/>
              </p:nvSpPr>
              <p:spPr>
                <a:xfrm>
                  <a:off x="4651084" y="3003750"/>
                  <a:ext cx="576236" cy="219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25" b="1" dirty="0">
                      <a:solidFill>
                        <a:schemeClr val="bg1"/>
                      </a:solidFill>
                      <a:latin typeface="Ubuntu Condensed" panose="020B0506030602030204" pitchFamily="34" charset="0"/>
                    </a:rPr>
                    <a:t>Neoverse</a:t>
                  </a:r>
                </a:p>
              </p:txBody>
            </p:sp>
            <p:sp>
              <p:nvSpPr>
                <p:cNvPr id="175" name="TextBox 98">
                  <a:extLst>
                    <a:ext uri="{FF2B5EF4-FFF2-40B4-BE49-F238E27FC236}">
                      <a16:creationId xmlns:a16="http://schemas.microsoft.com/office/drawing/2014/main" id="{F3F64CC7-7F61-E142-B8EE-0E99FC32582C}"/>
                    </a:ext>
                  </a:extLst>
                </p:cNvPr>
                <p:cNvSpPr txBox="1"/>
                <p:nvPr/>
              </p:nvSpPr>
              <p:spPr>
                <a:xfrm>
                  <a:off x="5238484" y="3003750"/>
                  <a:ext cx="576236" cy="219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25" b="1" dirty="0">
                      <a:solidFill>
                        <a:schemeClr val="bg1"/>
                      </a:solidFill>
                      <a:latin typeface="Ubuntu Condensed" panose="020B0506030602030204" pitchFamily="34" charset="0"/>
                    </a:rPr>
                    <a:t>Neoverse</a:t>
                  </a:r>
                </a:p>
              </p:txBody>
            </p:sp>
            <p:sp>
              <p:nvSpPr>
                <p:cNvPr id="176" name="TextBox 98">
                  <a:extLst>
                    <a:ext uri="{FF2B5EF4-FFF2-40B4-BE49-F238E27FC236}">
                      <a16:creationId xmlns:a16="http://schemas.microsoft.com/office/drawing/2014/main" id="{C4146538-7150-EF4C-B69E-961CA05EB277}"/>
                    </a:ext>
                  </a:extLst>
                </p:cNvPr>
                <p:cNvSpPr txBox="1"/>
                <p:nvPr/>
              </p:nvSpPr>
              <p:spPr>
                <a:xfrm>
                  <a:off x="4060506" y="3591126"/>
                  <a:ext cx="576236" cy="219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25" b="1" dirty="0">
                      <a:solidFill>
                        <a:schemeClr val="bg1"/>
                      </a:solidFill>
                      <a:latin typeface="Ubuntu Condensed" panose="020B0506030602030204" pitchFamily="34" charset="0"/>
                    </a:rPr>
                    <a:t>Neoverse</a:t>
                  </a:r>
                </a:p>
              </p:txBody>
            </p:sp>
            <p:sp>
              <p:nvSpPr>
                <p:cNvPr id="177" name="TextBox 98">
                  <a:extLst>
                    <a:ext uri="{FF2B5EF4-FFF2-40B4-BE49-F238E27FC236}">
                      <a16:creationId xmlns:a16="http://schemas.microsoft.com/office/drawing/2014/main" id="{752BDE1E-BF41-C944-82A8-5C7C3C32BB12}"/>
                    </a:ext>
                  </a:extLst>
                </p:cNvPr>
                <p:cNvSpPr txBox="1"/>
                <p:nvPr/>
              </p:nvSpPr>
              <p:spPr>
                <a:xfrm>
                  <a:off x="4647908" y="3591126"/>
                  <a:ext cx="576236" cy="219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25" b="1" dirty="0">
                      <a:solidFill>
                        <a:schemeClr val="bg1"/>
                      </a:solidFill>
                      <a:latin typeface="Ubuntu Condensed" panose="020B0506030602030204" pitchFamily="34" charset="0"/>
                    </a:rPr>
                    <a:t>Neoverse</a:t>
                  </a:r>
                </a:p>
              </p:txBody>
            </p:sp>
            <p:sp>
              <p:nvSpPr>
                <p:cNvPr id="183" name="TextBox 98">
                  <a:extLst>
                    <a:ext uri="{FF2B5EF4-FFF2-40B4-BE49-F238E27FC236}">
                      <a16:creationId xmlns:a16="http://schemas.microsoft.com/office/drawing/2014/main" id="{C6179F3D-7E61-3149-BF12-1F46EAB2D553}"/>
                    </a:ext>
                  </a:extLst>
                </p:cNvPr>
                <p:cNvSpPr txBox="1"/>
                <p:nvPr/>
              </p:nvSpPr>
              <p:spPr>
                <a:xfrm>
                  <a:off x="5243136" y="3609297"/>
                  <a:ext cx="576236" cy="219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25" b="1" dirty="0">
                      <a:solidFill>
                        <a:schemeClr val="bg1"/>
                      </a:solidFill>
                      <a:latin typeface="Ubuntu Condensed" panose="020B0506030602030204" pitchFamily="34" charset="0"/>
                    </a:rPr>
                    <a:t>Neoverse</a:t>
                  </a:r>
                </a:p>
              </p:txBody>
            </p:sp>
          </p:grpSp>
        </p:grp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ECDBEDA2-3CB2-BF41-AB9F-78B16DF0D902}"/>
                </a:ext>
              </a:extLst>
            </p:cNvPr>
            <p:cNvSpPr/>
            <p:nvPr/>
          </p:nvSpPr>
          <p:spPr>
            <a:xfrm>
              <a:off x="1053246" y="1520450"/>
              <a:ext cx="1698723" cy="169872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/>
                <a:t>Neoverse</a:t>
              </a:r>
              <a:endParaRPr lang="fr-FR" dirty="0"/>
            </a:p>
            <a:p>
              <a:pPr algn="ctr"/>
              <a:r>
                <a:rPr lang="fr-FR" dirty="0"/>
                <a:t>V1 </a:t>
              </a:r>
              <a:r>
                <a:rPr lang="fr-FR" dirty="0" err="1"/>
                <a:t>cores</a:t>
              </a:r>
              <a:endParaRPr lang="fr-FR" dirty="0"/>
            </a:p>
            <a:p>
              <a:pPr algn="ctr"/>
              <a:r>
                <a:rPr lang="fr-FR" dirty="0"/>
                <a:t>(ARM)</a:t>
              </a:r>
            </a:p>
          </p:txBody>
        </p:sp>
        <p:cxnSp>
          <p:nvCxnSpPr>
            <p:cNvPr id="186" name="Connecteur droit avec flèche 185">
              <a:extLst>
                <a:ext uri="{FF2B5EF4-FFF2-40B4-BE49-F238E27FC236}">
                  <a16:creationId xmlns:a16="http://schemas.microsoft.com/office/drawing/2014/main" id="{50C8E219-815E-5B4D-93F0-E598DDD8D172}"/>
                </a:ext>
              </a:extLst>
            </p:cNvPr>
            <p:cNvCxnSpPr>
              <a:cxnSpLocks/>
              <a:stCxn id="184" idx="6"/>
            </p:cNvCxnSpPr>
            <p:nvPr/>
          </p:nvCxnSpPr>
          <p:spPr>
            <a:xfrm>
              <a:off x="2751969" y="2369812"/>
              <a:ext cx="1414730" cy="63711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E29A121-F7C1-4B48-AE97-348E40E98285}"/>
              </a:ext>
            </a:extLst>
          </p:cNvPr>
          <p:cNvGrpSpPr/>
          <p:nvPr/>
        </p:nvGrpSpPr>
        <p:grpSpPr>
          <a:xfrm>
            <a:off x="5329650" y="4279641"/>
            <a:ext cx="2055455" cy="2221509"/>
            <a:chOff x="5329650" y="4279641"/>
            <a:chExt cx="2055455" cy="2221509"/>
          </a:xfrm>
        </p:grpSpPr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428157D6-065E-054D-BDBA-038A560BA2D3}"/>
                </a:ext>
              </a:extLst>
            </p:cNvPr>
            <p:cNvSpPr/>
            <p:nvPr/>
          </p:nvSpPr>
          <p:spPr>
            <a:xfrm>
              <a:off x="5329650" y="4802427"/>
              <a:ext cx="2055455" cy="1698723"/>
            </a:xfrm>
            <a:prstGeom prst="ellipse">
              <a:avLst/>
            </a:prstGeom>
            <a:gradFill>
              <a:gsLst>
                <a:gs pos="0">
                  <a:srgbClr val="D1E1E5">
                    <a:lumMod val="18000"/>
                    <a:lumOff val="82000"/>
                  </a:srgbClr>
                </a:gs>
                <a:gs pos="50000">
                  <a:srgbClr val="D1E1E5"/>
                </a:gs>
                <a:gs pos="100000">
                  <a:srgbClr val="D1E1E5">
                    <a:lumMod val="18000"/>
                    <a:lumOff val="82000"/>
                  </a:srgbClr>
                </a:gs>
              </a:gsLst>
              <a:lin ang="0" scaled="1"/>
            </a:gra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solidFill>
                  <a:schemeClr val="tx1"/>
                </a:solidFill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26D51C2-E1AE-5144-AD0B-88750BFD1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9665" y="5227403"/>
              <a:ext cx="2007525" cy="1050500"/>
            </a:xfrm>
            <a:prstGeom prst="rect">
              <a:avLst/>
            </a:prstGeom>
          </p:spPr>
        </p:pic>
        <p:cxnSp>
          <p:nvCxnSpPr>
            <p:cNvPr id="188" name="Connecteur droit avec flèche 187">
              <a:extLst>
                <a:ext uri="{FF2B5EF4-FFF2-40B4-BE49-F238E27FC236}">
                  <a16:creationId xmlns:a16="http://schemas.microsoft.com/office/drawing/2014/main" id="{F227E0B9-96B9-454C-A1B5-AEDD6FF24B9E}"/>
                </a:ext>
              </a:extLst>
            </p:cNvPr>
            <p:cNvCxnSpPr>
              <a:cxnSpLocks/>
              <a:stCxn id="187" idx="0"/>
            </p:cNvCxnSpPr>
            <p:nvPr/>
          </p:nvCxnSpPr>
          <p:spPr>
            <a:xfrm flipH="1" flipV="1">
              <a:off x="5829540" y="4279641"/>
              <a:ext cx="527838" cy="52278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D3B5A95-14F0-0949-BB22-13DC3B533B78}"/>
                </a:ext>
              </a:extLst>
            </p:cNvPr>
            <p:cNvSpPr txBox="1"/>
            <p:nvPr/>
          </p:nvSpPr>
          <p:spPr>
            <a:xfrm>
              <a:off x="6046775" y="4764976"/>
              <a:ext cx="6046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/>
                <a:t>NoC</a:t>
              </a:r>
              <a:endParaRPr lang="fr-FR" sz="1600" dirty="0"/>
            </a:p>
            <a:p>
              <a:pPr algn="ctr"/>
              <a:r>
                <a:rPr lang="fr-FR" sz="1600" dirty="0"/>
                <a:t>ARM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5467556-84FE-F24C-B4D7-B3C529B5C67E}"/>
              </a:ext>
            </a:extLst>
          </p:cNvPr>
          <p:cNvGrpSpPr/>
          <p:nvPr/>
        </p:nvGrpSpPr>
        <p:grpSpPr>
          <a:xfrm>
            <a:off x="6753864" y="1403361"/>
            <a:ext cx="2206035" cy="461665"/>
            <a:chOff x="6753864" y="1403361"/>
            <a:chExt cx="2206035" cy="46166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2E6F65-F436-D240-B7C8-C6263F87D2B3}"/>
                </a:ext>
              </a:extLst>
            </p:cNvPr>
            <p:cNvSpPr txBox="1"/>
            <p:nvPr/>
          </p:nvSpPr>
          <p:spPr>
            <a:xfrm>
              <a:off x="7160406" y="1403361"/>
              <a:ext cx="1799493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CCIX (RHEA)</a:t>
              </a:r>
            </a:p>
            <a:p>
              <a:r>
                <a:rPr lang="fr-FR" sz="1200" dirty="0"/>
                <a:t>CCIX &amp; CXL (CRONOS)</a:t>
              </a: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0EC8BFD4-6AA5-954D-81B7-E1EED839B057}"/>
                </a:ext>
              </a:extLst>
            </p:cNvPr>
            <p:cNvCxnSpPr>
              <a:cxnSpLocks/>
              <a:stCxn id="12" idx="1"/>
              <a:endCxn id="83" idx="3"/>
            </p:cNvCxnSpPr>
            <p:nvPr/>
          </p:nvCxnSpPr>
          <p:spPr>
            <a:xfrm flipH="1">
              <a:off x="6753864" y="1634194"/>
              <a:ext cx="406542" cy="1430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F10FD37-2EFD-C94A-BBA0-B58FD2D72641}"/>
              </a:ext>
            </a:extLst>
          </p:cNvPr>
          <p:cNvSpPr/>
          <p:nvPr/>
        </p:nvSpPr>
        <p:spPr>
          <a:xfrm>
            <a:off x="7101876" y="2950957"/>
            <a:ext cx="364458" cy="364458"/>
          </a:xfrm>
          <a:prstGeom prst="rect">
            <a:avLst/>
          </a:prstGeom>
          <a:solidFill>
            <a:srgbClr val="CC6600">
              <a:alpha val="48000"/>
            </a:srgbClr>
          </a:solidFill>
          <a:ln w="12700">
            <a:solidFill>
              <a:srgbClr val="5151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D2AAEFD-5D75-E548-9630-17686FB9BF2D}"/>
              </a:ext>
            </a:extLst>
          </p:cNvPr>
          <p:cNvGrpSpPr/>
          <p:nvPr/>
        </p:nvGrpSpPr>
        <p:grpSpPr>
          <a:xfrm>
            <a:off x="7084499" y="3032567"/>
            <a:ext cx="392640" cy="790864"/>
            <a:chOff x="7084499" y="3032567"/>
            <a:chExt cx="392640" cy="790864"/>
          </a:xfrm>
        </p:grpSpPr>
        <p:sp>
          <p:nvSpPr>
            <p:cNvPr id="189" name="TextBox 99">
              <a:extLst>
                <a:ext uri="{FF2B5EF4-FFF2-40B4-BE49-F238E27FC236}">
                  <a16:creationId xmlns:a16="http://schemas.microsoft.com/office/drawing/2014/main" id="{EC3375F6-4943-C94A-9299-EB7FB74D2548}"/>
                </a:ext>
              </a:extLst>
            </p:cNvPr>
            <p:cNvSpPr txBox="1"/>
            <p:nvPr/>
          </p:nvSpPr>
          <p:spPr>
            <a:xfrm>
              <a:off x="7084499" y="3604140"/>
              <a:ext cx="383439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25" b="1" dirty="0">
                  <a:latin typeface="Ubuntu Condensed" panose="020B0506030602030204" pitchFamily="34" charset="0"/>
                </a:rPr>
                <a:t>ASIC</a:t>
              </a:r>
            </a:p>
          </p:txBody>
        </p:sp>
        <p:sp>
          <p:nvSpPr>
            <p:cNvPr id="190" name="TextBox 99">
              <a:extLst>
                <a:ext uri="{FF2B5EF4-FFF2-40B4-BE49-F238E27FC236}">
                  <a16:creationId xmlns:a16="http://schemas.microsoft.com/office/drawing/2014/main" id="{D1BDE4BB-E274-C240-A309-AA042DE59854}"/>
                </a:ext>
              </a:extLst>
            </p:cNvPr>
            <p:cNvSpPr txBox="1"/>
            <p:nvPr/>
          </p:nvSpPr>
          <p:spPr>
            <a:xfrm>
              <a:off x="7093700" y="3032567"/>
              <a:ext cx="383439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25" b="1" dirty="0">
                  <a:latin typeface="Ubuntu Condensed" panose="020B0506030602030204" pitchFamily="34" charset="0"/>
                </a:rPr>
                <a:t>ASIC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AC62B284-04E7-F74B-A4F6-BF3645EE6357}"/>
              </a:ext>
            </a:extLst>
          </p:cNvPr>
          <p:cNvSpPr txBox="1"/>
          <p:nvPr/>
        </p:nvSpPr>
        <p:spPr>
          <a:xfrm>
            <a:off x="10316782" y="2622752"/>
            <a:ext cx="1196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Dedicated</a:t>
            </a:r>
            <a:r>
              <a:rPr lang="fr-FR" sz="1200" b="1" dirty="0"/>
              <a:t> </a:t>
            </a:r>
            <a:r>
              <a:rPr lang="fr-FR" sz="1200" b="1" dirty="0" err="1"/>
              <a:t>cryptographic</a:t>
            </a:r>
            <a:r>
              <a:rPr lang="fr-FR" sz="1200" b="1" dirty="0"/>
              <a:t> IP</a:t>
            </a:r>
          </a:p>
        </p:txBody>
      </p:sp>
      <p:sp>
        <p:nvSpPr>
          <p:cNvPr id="172" name="Organigramme : Procédé 171">
            <a:extLst>
              <a:ext uri="{FF2B5EF4-FFF2-40B4-BE49-F238E27FC236}">
                <a16:creationId xmlns:a16="http://schemas.microsoft.com/office/drawing/2014/main" id="{01433B48-1461-407B-84A3-4AD365FA8AB6}"/>
              </a:ext>
            </a:extLst>
          </p:cNvPr>
          <p:cNvSpPr/>
          <p:nvPr/>
        </p:nvSpPr>
        <p:spPr>
          <a:xfrm>
            <a:off x="4067894" y="2833965"/>
            <a:ext cx="3517724" cy="1164302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EPI Common Platform open vision is to integrate most of EPI IP’s development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565C07-97ED-804F-8D40-ABE1EED01DE5}"/>
              </a:ext>
            </a:extLst>
          </p:cNvPr>
          <p:cNvSpPr/>
          <p:nvPr/>
        </p:nvSpPr>
        <p:spPr>
          <a:xfrm>
            <a:off x="4817327" y="1326996"/>
            <a:ext cx="830499" cy="755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86BFF0E-F975-D34B-A000-29696ABAE458}"/>
              </a:ext>
            </a:extLst>
          </p:cNvPr>
          <p:cNvSpPr/>
          <p:nvPr/>
        </p:nvSpPr>
        <p:spPr>
          <a:xfrm>
            <a:off x="5993530" y="1326996"/>
            <a:ext cx="830499" cy="755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018CD7D-3A2C-0240-B1A8-9C35BDF451D0}"/>
              </a:ext>
            </a:extLst>
          </p:cNvPr>
          <p:cNvSpPr/>
          <p:nvPr/>
        </p:nvSpPr>
        <p:spPr>
          <a:xfrm>
            <a:off x="2172094" y="3450144"/>
            <a:ext cx="1169180" cy="973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2DB60FB-F484-8843-AAB6-05980524C588}"/>
              </a:ext>
            </a:extLst>
          </p:cNvPr>
          <p:cNvSpPr/>
          <p:nvPr/>
        </p:nvSpPr>
        <p:spPr>
          <a:xfrm>
            <a:off x="4215497" y="4731472"/>
            <a:ext cx="830499" cy="1013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4077DACD-E7D6-8145-BF7E-29A145CA44C1}"/>
              </a:ext>
            </a:extLst>
          </p:cNvPr>
          <p:cNvSpPr/>
          <p:nvPr/>
        </p:nvSpPr>
        <p:spPr>
          <a:xfrm>
            <a:off x="8300171" y="2347060"/>
            <a:ext cx="1511272" cy="77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space réservé du pied de page 3">
            <a:extLst>
              <a:ext uri="{FF2B5EF4-FFF2-40B4-BE49-F238E27FC236}">
                <a16:creationId xmlns:a16="http://schemas.microsoft.com/office/drawing/2014/main" id="{A7804FE7-8F23-B343-B900-B8FCFCAC1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56352"/>
            <a:ext cx="9813891" cy="365125"/>
          </a:xfrm>
        </p:spPr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66" grpId="0" build="p" animBg="1"/>
      <p:bldP spid="166" grpId="1" uiExpand="1" build="allAtOnce" animBg="1"/>
      <p:bldP spid="185" grpId="0" animBg="1"/>
      <p:bldP spid="24" grpId="0"/>
      <p:bldP spid="172" grpId="0" animBg="1"/>
      <p:bldP spid="30" grpId="0" animBg="1"/>
      <p:bldP spid="181" grpId="0" animBg="1"/>
      <p:bldP spid="191" grpId="0" animBg="1"/>
      <p:bldP spid="192" grpId="0" animBg="1"/>
      <p:bldP spid="1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C6176D-C220-4AAA-98F5-4DA7562B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18" y="4747119"/>
            <a:ext cx="8905624" cy="988332"/>
          </a:xfrm>
        </p:spPr>
        <p:txBody>
          <a:bodyPr>
            <a:normAutofit fontScale="90000"/>
          </a:bodyPr>
          <a:lstStyle/>
          <a:p>
            <a: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  <a:t>THE EPI TECHNOLOGY: </a:t>
            </a:r>
            <a:b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</a:br>
            <a: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  <a:t>ACCELERATORS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8EEFD-4249-4A87-A9DC-56D3CF079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ADDB4-4806-4EEC-B167-5C41722A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793B023-E4E9-E345-B2E7-AD3026E1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TOP10 (Green) over the last 10 years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695B98AA-D3F1-524D-9891-4AD9C469A0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916367"/>
              </p:ext>
            </p:extLst>
          </p:nvPr>
        </p:nvGraphicFramePr>
        <p:xfrm>
          <a:off x="1600328" y="2799127"/>
          <a:ext cx="8842385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8477">
                  <a:extLst>
                    <a:ext uri="{9D8B030D-6E8A-4147-A177-3AD203B41FA5}">
                      <a16:colId xmlns:a16="http://schemas.microsoft.com/office/drawing/2014/main" val="511592998"/>
                    </a:ext>
                  </a:extLst>
                </a:gridCol>
                <a:gridCol w="1768477">
                  <a:extLst>
                    <a:ext uri="{9D8B030D-6E8A-4147-A177-3AD203B41FA5}">
                      <a16:colId xmlns:a16="http://schemas.microsoft.com/office/drawing/2014/main" val="1642395685"/>
                    </a:ext>
                  </a:extLst>
                </a:gridCol>
                <a:gridCol w="1768477">
                  <a:extLst>
                    <a:ext uri="{9D8B030D-6E8A-4147-A177-3AD203B41FA5}">
                      <a16:colId xmlns:a16="http://schemas.microsoft.com/office/drawing/2014/main" val="2245364477"/>
                    </a:ext>
                  </a:extLst>
                </a:gridCol>
                <a:gridCol w="1768477">
                  <a:extLst>
                    <a:ext uri="{9D8B030D-6E8A-4147-A177-3AD203B41FA5}">
                      <a16:colId xmlns:a16="http://schemas.microsoft.com/office/drawing/2014/main" val="1630945078"/>
                    </a:ext>
                  </a:extLst>
                </a:gridCol>
                <a:gridCol w="1768477">
                  <a:extLst>
                    <a:ext uri="{9D8B030D-6E8A-4147-A177-3AD203B41FA5}">
                      <a16:colId xmlns:a16="http://schemas.microsoft.com/office/drawing/2014/main" val="1093086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2000" b="0" dirty="0">
                        <a:latin typeface="Franklin Gothic Book" panose="020B0503020102020204" pitchFamily="34" charset="0"/>
                        <a:ea typeface="Verdana" panose="020B0604030504040204" pitchFamily="34" charset="0"/>
                      </a:endParaRP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2009 – Nov.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2014 – Nov.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2020 – Nov.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2021 – Nov.</a:t>
                      </a:r>
                      <a:endParaRPr lang="fr-FR" sz="2000" b="0" dirty="0">
                        <a:solidFill>
                          <a:srgbClr val="FFC000"/>
                        </a:solidFill>
                        <a:latin typeface="Franklin Gothic Book" panose="020B0503020102020204" pitchFamily="34" charset="0"/>
                        <a:ea typeface="Verdana" panose="020B0604030504040204" pitchFamily="34" charset="0"/>
                      </a:endParaRPr>
                    </a:p>
                  </a:txBody>
                  <a:tcPr marL="62455" marR="62455"/>
                </a:tc>
                <a:extLst>
                  <a:ext uri="{0D108BD9-81ED-4DB2-BD59-A6C34878D82A}">
                    <a16:rowId xmlns:a16="http://schemas.microsoft.com/office/drawing/2014/main" val="220565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CPU </a:t>
                      </a:r>
                      <a:r>
                        <a:rPr lang="fr-FR" sz="2000" b="0" u="sng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only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fr-FR" sz="2000" b="0" dirty="0">
                        <a:solidFill>
                          <a:srgbClr val="CC6600"/>
                        </a:solidFill>
                        <a:latin typeface="Franklin Gothic Book" panose="020B0503020102020204" pitchFamily="34" charset="0"/>
                        <a:ea typeface="Verdana" panose="020B0604030504040204" pitchFamily="34" charset="0"/>
                      </a:endParaRPr>
                    </a:p>
                  </a:txBody>
                  <a:tcPr marL="62455" marR="62455"/>
                </a:tc>
                <a:extLst>
                  <a:ext uri="{0D108BD9-81ED-4DB2-BD59-A6C34878D82A}">
                    <a16:rowId xmlns:a16="http://schemas.microsoft.com/office/drawing/2014/main" val="2498053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CPU + ACC.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62455" marR="62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latin typeface="Franklin Gothic Book" panose="020B05030201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fr-FR" sz="2000" b="0" dirty="0">
                        <a:solidFill>
                          <a:srgbClr val="CC6600"/>
                        </a:solidFill>
                        <a:latin typeface="Franklin Gothic Book" panose="020B0503020102020204" pitchFamily="34" charset="0"/>
                        <a:ea typeface="Verdana" panose="020B0604030504040204" pitchFamily="34" charset="0"/>
                      </a:endParaRPr>
                    </a:p>
                  </a:txBody>
                  <a:tcPr marL="62455" marR="62455"/>
                </a:tc>
                <a:extLst>
                  <a:ext uri="{0D108BD9-81ED-4DB2-BD59-A6C34878D82A}">
                    <a16:rowId xmlns:a16="http://schemas.microsoft.com/office/drawing/2014/main" val="30928758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E8585F-BB04-A345-9ECB-9855FE3D3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8CF1A50B-A3AA-6B42-9448-8DCC8F512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56352"/>
            <a:ext cx="9813891" cy="365125"/>
          </a:xfrm>
        </p:spPr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9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4AF6-5B6F-4604-AE26-EC0E955D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EPAC – RISC-V Accelerator foundations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18C522-A872-46E9-971D-DD712878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7129066-5816-7345-A5FE-3C437809513B}"/>
              </a:ext>
            </a:extLst>
          </p:cNvPr>
          <p:cNvGrpSpPr/>
          <p:nvPr/>
        </p:nvGrpSpPr>
        <p:grpSpPr>
          <a:xfrm>
            <a:off x="649286" y="1857107"/>
            <a:ext cx="1363120" cy="1363120"/>
            <a:chOff x="1905680" y="2153945"/>
            <a:chExt cx="769445" cy="769445"/>
          </a:xfrm>
        </p:grpSpPr>
        <p:sp>
          <p:nvSpPr>
            <p:cNvPr id="221" name="Oval 138">
              <a:extLst>
                <a:ext uri="{FF2B5EF4-FFF2-40B4-BE49-F238E27FC236}">
                  <a16:creationId xmlns:a16="http://schemas.microsoft.com/office/drawing/2014/main" id="{5811EFB0-B3D0-5C41-B3CB-CD7E2A5F162A}"/>
                </a:ext>
              </a:extLst>
            </p:cNvPr>
            <p:cNvSpPr/>
            <p:nvPr/>
          </p:nvSpPr>
          <p:spPr>
            <a:xfrm>
              <a:off x="1905680" y="2153945"/>
              <a:ext cx="769445" cy="76944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Ubuntu Condensed" panose="020B050603060203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BB4821B-19D6-594D-9CCA-7A6A66936C08}"/>
                </a:ext>
              </a:extLst>
            </p:cNvPr>
            <p:cNvSpPr/>
            <p:nvPr/>
          </p:nvSpPr>
          <p:spPr>
            <a:xfrm>
              <a:off x="2064337" y="2311490"/>
              <a:ext cx="452132" cy="452132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23" name="TextBox 140">
              <a:extLst>
                <a:ext uri="{FF2B5EF4-FFF2-40B4-BE49-F238E27FC236}">
                  <a16:creationId xmlns:a16="http://schemas.microsoft.com/office/drawing/2014/main" id="{AAF61D83-E4C1-1D4E-8379-2C808A7E6380}"/>
                </a:ext>
              </a:extLst>
            </p:cNvPr>
            <p:cNvSpPr txBox="1"/>
            <p:nvPr/>
          </p:nvSpPr>
          <p:spPr>
            <a:xfrm>
              <a:off x="2027297" y="2417009"/>
              <a:ext cx="496293" cy="225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Ubuntu Condensed" panose="020B0506030602030204" pitchFamily="34" charset="0"/>
                </a:rPr>
                <a:t>EPAC</a:t>
              </a:r>
              <a:endParaRPr lang="en-US" sz="2400" b="1" dirty="0">
                <a:latin typeface="Ubuntu Condensed" panose="020B0506030602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0BDBA39-AE5D-E145-97C2-634BD567AD01}"/>
              </a:ext>
            </a:extLst>
          </p:cNvPr>
          <p:cNvGrpSpPr/>
          <p:nvPr/>
        </p:nvGrpSpPr>
        <p:grpSpPr>
          <a:xfrm>
            <a:off x="1857403" y="2126042"/>
            <a:ext cx="7915999" cy="3666958"/>
            <a:chOff x="2067516" y="1729504"/>
            <a:chExt cx="7196363" cy="3333598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E8DFB93-FF1A-374A-B06F-E0B34AFECA39}"/>
                </a:ext>
              </a:extLst>
            </p:cNvPr>
            <p:cNvSpPr/>
            <p:nvPr/>
          </p:nvSpPr>
          <p:spPr>
            <a:xfrm>
              <a:off x="4069649" y="1729504"/>
              <a:ext cx="3362083" cy="3333598"/>
            </a:xfrm>
            <a:prstGeom prst="rect">
              <a:avLst/>
            </a:prstGeom>
            <a:gradFill>
              <a:gsLst>
                <a:gs pos="0">
                  <a:srgbClr val="D1E1E5">
                    <a:lumMod val="18000"/>
                    <a:lumOff val="82000"/>
                  </a:srgbClr>
                </a:gs>
                <a:gs pos="50000">
                  <a:schemeClr val="accent4">
                    <a:lumMod val="53000"/>
                    <a:lumOff val="47000"/>
                  </a:schemeClr>
                </a:gs>
                <a:gs pos="100000">
                  <a:srgbClr val="D1E1E5">
                    <a:lumMod val="18000"/>
                    <a:lumOff val="82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611184B-A3D5-7A4F-883F-317479B717FE}"/>
                </a:ext>
              </a:extLst>
            </p:cNvPr>
            <p:cNvSpPr/>
            <p:nvPr/>
          </p:nvSpPr>
          <p:spPr>
            <a:xfrm>
              <a:off x="5085171" y="1952313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EFAFD4D-34E2-014D-AFC7-76675A45C2E2}"/>
                </a:ext>
              </a:extLst>
            </p:cNvPr>
            <p:cNvSpPr/>
            <p:nvPr/>
          </p:nvSpPr>
          <p:spPr>
            <a:xfrm>
              <a:off x="5886246" y="1952313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95E4494-5CF4-1344-8663-2074C6299E77}"/>
                </a:ext>
              </a:extLst>
            </p:cNvPr>
            <p:cNvSpPr/>
            <p:nvPr/>
          </p:nvSpPr>
          <p:spPr>
            <a:xfrm>
              <a:off x="6687319" y="1952313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A6953A1-8564-284B-B961-0CEDBE948D95}"/>
                </a:ext>
              </a:extLst>
            </p:cNvPr>
            <p:cNvSpPr/>
            <p:nvPr/>
          </p:nvSpPr>
          <p:spPr>
            <a:xfrm>
              <a:off x="4284096" y="2753385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36A1799-16CD-0C4B-9054-73C0EAAD64AF}"/>
                </a:ext>
              </a:extLst>
            </p:cNvPr>
            <p:cNvSpPr/>
            <p:nvPr/>
          </p:nvSpPr>
          <p:spPr>
            <a:xfrm>
              <a:off x="5085171" y="2753385"/>
              <a:ext cx="497343" cy="497343"/>
            </a:xfrm>
            <a:prstGeom prst="rect">
              <a:avLst/>
            </a:prstGeom>
            <a:solidFill>
              <a:srgbClr val="E17509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3FBE88DE-328E-214B-8364-DA274D4DB5BC}"/>
                </a:ext>
              </a:extLst>
            </p:cNvPr>
            <p:cNvSpPr/>
            <p:nvPr/>
          </p:nvSpPr>
          <p:spPr>
            <a:xfrm>
              <a:off x="5886246" y="2753385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B38251E-A732-2242-98E2-F1B5A329817D}"/>
                </a:ext>
              </a:extLst>
            </p:cNvPr>
            <p:cNvSpPr/>
            <p:nvPr/>
          </p:nvSpPr>
          <p:spPr>
            <a:xfrm>
              <a:off x="6687319" y="2753385"/>
              <a:ext cx="497343" cy="497343"/>
            </a:xfrm>
            <a:prstGeom prst="rect">
              <a:avLst/>
            </a:prstGeom>
            <a:solidFill>
              <a:srgbClr val="CCFF33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72D2362-A9E5-A141-B743-B3F630CE2028}"/>
                </a:ext>
              </a:extLst>
            </p:cNvPr>
            <p:cNvSpPr/>
            <p:nvPr/>
          </p:nvSpPr>
          <p:spPr>
            <a:xfrm>
              <a:off x="4284096" y="3554461"/>
              <a:ext cx="497343" cy="497343"/>
            </a:xfrm>
            <a:prstGeom prst="rect">
              <a:avLst/>
            </a:prstGeom>
            <a:solidFill>
              <a:srgbClr val="CCFF33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1AF2FC0-7A40-3143-9079-EA0AD1462866}"/>
                </a:ext>
              </a:extLst>
            </p:cNvPr>
            <p:cNvSpPr/>
            <p:nvPr/>
          </p:nvSpPr>
          <p:spPr>
            <a:xfrm>
              <a:off x="5085171" y="3554461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7F6FF39E-C536-8845-BF7A-D7D47DF9A1F7}"/>
                </a:ext>
              </a:extLst>
            </p:cNvPr>
            <p:cNvSpPr/>
            <p:nvPr/>
          </p:nvSpPr>
          <p:spPr>
            <a:xfrm>
              <a:off x="5886246" y="3554461"/>
              <a:ext cx="497343" cy="497343"/>
            </a:xfrm>
            <a:prstGeom prst="rect">
              <a:avLst/>
            </a:prstGeom>
            <a:solidFill>
              <a:srgbClr val="E17509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BABAB71-5B6F-4B41-9B14-9A1E2A7CF09F}"/>
                </a:ext>
              </a:extLst>
            </p:cNvPr>
            <p:cNvSpPr/>
            <p:nvPr/>
          </p:nvSpPr>
          <p:spPr>
            <a:xfrm>
              <a:off x="6687319" y="3554461"/>
              <a:ext cx="497343" cy="497343"/>
            </a:xfrm>
            <a:prstGeom prst="rect">
              <a:avLst/>
            </a:prstGeom>
            <a:noFill/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750B4508-6010-094D-B164-C7DC46F5C3D5}"/>
                </a:ext>
              </a:extLst>
            </p:cNvPr>
            <p:cNvSpPr/>
            <p:nvPr/>
          </p:nvSpPr>
          <p:spPr>
            <a:xfrm>
              <a:off x="4284096" y="4355534"/>
              <a:ext cx="497343" cy="497343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7581916-35AA-A247-A59B-AC08F658872B}"/>
                </a:ext>
              </a:extLst>
            </p:cNvPr>
            <p:cNvSpPr/>
            <p:nvPr/>
          </p:nvSpPr>
          <p:spPr>
            <a:xfrm>
              <a:off x="5085171" y="4355534"/>
              <a:ext cx="497343" cy="497343"/>
            </a:xfrm>
            <a:prstGeom prst="rect">
              <a:avLst/>
            </a:prstGeom>
            <a:solidFill>
              <a:srgbClr val="E17509"/>
            </a:solidFill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0FA3D7CF-D484-2242-875F-6B8A9AEC6435}"/>
                </a:ext>
              </a:extLst>
            </p:cNvPr>
            <p:cNvSpPr/>
            <p:nvPr/>
          </p:nvSpPr>
          <p:spPr>
            <a:xfrm>
              <a:off x="5886246" y="4355534"/>
              <a:ext cx="497343" cy="497343"/>
            </a:xfrm>
            <a:prstGeom prst="rect">
              <a:avLst/>
            </a:prstGeom>
            <a:noFill/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A217DF3-E05C-9B4E-89E7-716229287113}"/>
                </a:ext>
              </a:extLst>
            </p:cNvPr>
            <p:cNvSpPr/>
            <p:nvPr/>
          </p:nvSpPr>
          <p:spPr>
            <a:xfrm>
              <a:off x="6687319" y="4355534"/>
              <a:ext cx="497343" cy="497343"/>
            </a:xfrm>
            <a:prstGeom prst="rect">
              <a:avLst/>
            </a:prstGeom>
            <a:noFill/>
            <a:ln w="12700">
              <a:solidFill>
                <a:srgbClr val="51515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85" name="TextBox 98">
              <a:extLst>
                <a:ext uri="{FF2B5EF4-FFF2-40B4-BE49-F238E27FC236}">
                  <a16:creationId xmlns:a16="http://schemas.microsoft.com/office/drawing/2014/main" id="{D4C2D4AD-7E55-A14F-B158-10CB79E80AD2}"/>
                </a:ext>
              </a:extLst>
            </p:cNvPr>
            <p:cNvSpPr txBox="1"/>
            <p:nvPr/>
          </p:nvSpPr>
          <p:spPr>
            <a:xfrm>
              <a:off x="4944596" y="2833399"/>
              <a:ext cx="786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STX</a:t>
              </a:r>
            </a:p>
          </p:txBody>
        </p:sp>
        <p:grpSp>
          <p:nvGrpSpPr>
            <p:cNvPr id="190" name="Group 9">
              <a:extLst>
                <a:ext uri="{FF2B5EF4-FFF2-40B4-BE49-F238E27FC236}">
                  <a16:creationId xmlns:a16="http://schemas.microsoft.com/office/drawing/2014/main" id="{DC25F98B-357C-E94F-8A7E-65FA41AC2FBB}"/>
                </a:ext>
              </a:extLst>
            </p:cNvPr>
            <p:cNvGrpSpPr/>
            <p:nvPr/>
          </p:nvGrpSpPr>
          <p:grpSpPr>
            <a:xfrm>
              <a:off x="4133549" y="1952313"/>
              <a:ext cx="786336" cy="497343"/>
              <a:chOff x="3570939" y="2820638"/>
              <a:chExt cx="651004" cy="411748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D4A3AE6F-D8AA-5141-9DB4-28DB0C77F820}"/>
                  </a:ext>
                </a:extLst>
              </p:cNvPr>
              <p:cNvSpPr/>
              <p:nvPr/>
            </p:nvSpPr>
            <p:spPr>
              <a:xfrm>
                <a:off x="3695577" y="2820638"/>
                <a:ext cx="411748" cy="411748"/>
              </a:xfrm>
              <a:prstGeom prst="rect">
                <a:avLst/>
              </a:prstGeom>
              <a:solidFill>
                <a:srgbClr val="7030A0"/>
              </a:solidFill>
              <a:ln w="12700">
                <a:solidFill>
                  <a:srgbClr val="51515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94" name="TextBox 108">
                <a:extLst>
                  <a:ext uri="{FF2B5EF4-FFF2-40B4-BE49-F238E27FC236}">
                    <a16:creationId xmlns:a16="http://schemas.microsoft.com/office/drawing/2014/main" id="{FF21F29B-377E-4644-8E24-ED2A2004547B}"/>
                  </a:ext>
                </a:extLst>
              </p:cNvPr>
              <p:cNvSpPr txBox="1"/>
              <p:nvPr/>
            </p:nvSpPr>
            <p:spPr>
              <a:xfrm>
                <a:off x="3570939" y="2891263"/>
                <a:ext cx="651004" cy="280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Ubuntu Condensed" panose="020B0506030602030204" pitchFamily="34" charset="0"/>
                  </a:rPr>
                  <a:t>VPU</a:t>
                </a:r>
              </a:p>
            </p:txBody>
          </p:sp>
        </p:grpSp>
        <p:sp>
          <p:nvSpPr>
            <p:cNvPr id="191" name="TextBox 127">
              <a:extLst>
                <a:ext uri="{FF2B5EF4-FFF2-40B4-BE49-F238E27FC236}">
                  <a16:creationId xmlns:a16="http://schemas.microsoft.com/office/drawing/2014/main" id="{01BE4C46-995E-DC46-A31F-D234BD50DA0F}"/>
                </a:ext>
              </a:extLst>
            </p:cNvPr>
            <p:cNvSpPr txBox="1"/>
            <p:nvPr/>
          </p:nvSpPr>
          <p:spPr>
            <a:xfrm>
              <a:off x="5732066" y="3636304"/>
              <a:ext cx="786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chemeClr val="bg1"/>
                </a:solidFill>
                <a:latin typeface="Ubuntu Condensed" panose="020B0506030602030204" pitchFamily="34" charset="0"/>
              </a:endParaRPr>
            </a:p>
          </p:txBody>
        </p:sp>
        <p:sp>
          <p:nvSpPr>
            <p:cNvPr id="192" name="TextBox 130">
              <a:extLst>
                <a:ext uri="{FF2B5EF4-FFF2-40B4-BE49-F238E27FC236}">
                  <a16:creationId xmlns:a16="http://schemas.microsoft.com/office/drawing/2014/main" id="{C522AB29-2ECC-2F4B-B5B8-B2C4FE7F018D}"/>
                </a:ext>
              </a:extLst>
            </p:cNvPr>
            <p:cNvSpPr txBox="1"/>
            <p:nvPr/>
          </p:nvSpPr>
          <p:spPr>
            <a:xfrm>
              <a:off x="4146765" y="3648411"/>
              <a:ext cx="786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Ubuntu Condensed" panose="020B0506030602030204" pitchFamily="34" charset="0"/>
                </a:rPr>
                <a:t>VRP</a:t>
              </a:r>
            </a:p>
          </p:txBody>
        </p:sp>
        <p:cxnSp>
          <p:nvCxnSpPr>
            <p:cNvPr id="199" name="Straight Connector 57">
              <a:extLst>
                <a:ext uri="{FF2B5EF4-FFF2-40B4-BE49-F238E27FC236}">
                  <a16:creationId xmlns:a16="http://schemas.microsoft.com/office/drawing/2014/main" id="{970E09F3-64C7-3342-9B12-4DF8A268D8A0}"/>
                </a:ext>
              </a:extLst>
            </p:cNvPr>
            <p:cNvCxnSpPr>
              <a:cxnSpLocks/>
            </p:cNvCxnSpPr>
            <p:nvPr/>
          </p:nvCxnSpPr>
          <p:spPr>
            <a:xfrm>
              <a:off x="4535081" y="2601519"/>
              <a:ext cx="3507320" cy="0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60">
              <a:extLst>
                <a:ext uri="{FF2B5EF4-FFF2-40B4-BE49-F238E27FC236}">
                  <a16:creationId xmlns:a16="http://schemas.microsoft.com/office/drawing/2014/main" id="{4500B330-76EB-B54C-9D1C-93EB4BDBD967}"/>
                </a:ext>
              </a:extLst>
            </p:cNvPr>
            <p:cNvCxnSpPr>
              <a:cxnSpLocks/>
            </p:cNvCxnSpPr>
            <p:nvPr/>
          </p:nvCxnSpPr>
          <p:spPr>
            <a:xfrm>
              <a:off x="4535081" y="3402401"/>
              <a:ext cx="2400912" cy="0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61">
              <a:extLst>
                <a:ext uri="{FF2B5EF4-FFF2-40B4-BE49-F238E27FC236}">
                  <a16:creationId xmlns:a16="http://schemas.microsoft.com/office/drawing/2014/main" id="{C82FE503-ADB4-B544-A35F-B3C12D405E38}"/>
                </a:ext>
              </a:extLst>
            </p:cNvPr>
            <p:cNvCxnSpPr>
              <a:cxnSpLocks/>
            </p:cNvCxnSpPr>
            <p:nvPr/>
          </p:nvCxnSpPr>
          <p:spPr>
            <a:xfrm>
              <a:off x="3335880" y="4201947"/>
              <a:ext cx="3600113" cy="6818"/>
            </a:xfrm>
            <a:prstGeom prst="line">
              <a:avLst/>
            </a:prstGeom>
            <a:ln w="19050">
              <a:solidFill>
                <a:srgbClr val="5151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2" name="Group 65">
              <a:extLst>
                <a:ext uri="{FF2B5EF4-FFF2-40B4-BE49-F238E27FC236}">
                  <a16:creationId xmlns:a16="http://schemas.microsoft.com/office/drawing/2014/main" id="{A52FA618-EE3C-564A-8E9D-B0E251D97BB0}"/>
                </a:ext>
              </a:extLst>
            </p:cNvPr>
            <p:cNvGrpSpPr/>
            <p:nvPr/>
          </p:nvGrpSpPr>
          <p:grpSpPr>
            <a:xfrm>
              <a:off x="6935989" y="3401386"/>
              <a:ext cx="239086" cy="799546"/>
              <a:chOff x="-50511939" y="2540054"/>
              <a:chExt cx="4092703" cy="577770"/>
            </a:xfrm>
          </p:grpSpPr>
          <p:cxnSp>
            <p:nvCxnSpPr>
              <p:cNvPr id="219" name="Straight Connector 63">
                <a:extLst>
                  <a:ext uri="{FF2B5EF4-FFF2-40B4-BE49-F238E27FC236}">
                    <a16:creationId xmlns:a16="http://schemas.microsoft.com/office/drawing/2014/main" id="{282B5299-E378-8C4E-8762-437553A78E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0484853" y="2540054"/>
                <a:ext cx="406561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64">
                <a:extLst>
                  <a:ext uri="{FF2B5EF4-FFF2-40B4-BE49-F238E27FC236}">
                    <a16:creationId xmlns:a16="http://schemas.microsoft.com/office/drawing/2014/main" id="{74F2DE99-4E63-6A4F-9FD6-3D38BC09C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0511939" y="3117824"/>
                <a:ext cx="406561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3" name="Group 66">
              <a:extLst>
                <a:ext uri="{FF2B5EF4-FFF2-40B4-BE49-F238E27FC236}">
                  <a16:creationId xmlns:a16="http://schemas.microsoft.com/office/drawing/2014/main" id="{2205476D-7C4E-4443-B0EF-B7C9DB64D3E6}"/>
                </a:ext>
              </a:extLst>
            </p:cNvPr>
            <p:cNvGrpSpPr/>
            <p:nvPr/>
          </p:nvGrpSpPr>
          <p:grpSpPr>
            <a:xfrm>
              <a:off x="4288253" y="2601519"/>
              <a:ext cx="239081" cy="1600428"/>
              <a:chOff x="4804349" y="1962052"/>
              <a:chExt cx="4092614" cy="1156505"/>
            </a:xfrm>
          </p:grpSpPr>
          <p:cxnSp>
            <p:nvCxnSpPr>
              <p:cNvPr id="216" name="Straight Connector 67">
                <a:extLst>
                  <a:ext uri="{FF2B5EF4-FFF2-40B4-BE49-F238E27FC236}">
                    <a16:creationId xmlns:a16="http://schemas.microsoft.com/office/drawing/2014/main" id="{053A261D-45C3-8A4B-8855-17CE3BEAD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68">
                <a:extLst>
                  <a:ext uri="{FF2B5EF4-FFF2-40B4-BE49-F238E27FC236}">
                    <a16:creationId xmlns:a16="http://schemas.microsoft.com/office/drawing/2014/main" id="{C9E1CC46-9B33-3E41-89CF-F89D69FD5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69">
                <a:extLst>
                  <a:ext uri="{FF2B5EF4-FFF2-40B4-BE49-F238E27FC236}">
                    <a16:creationId xmlns:a16="http://schemas.microsoft.com/office/drawing/2014/main" id="{9BD411AC-DAE2-4549-8D93-2328C1A6D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73">
              <a:extLst>
                <a:ext uri="{FF2B5EF4-FFF2-40B4-BE49-F238E27FC236}">
                  <a16:creationId xmlns:a16="http://schemas.microsoft.com/office/drawing/2014/main" id="{AE5A3676-3E20-A14F-A0C2-E23582E378A0}"/>
                </a:ext>
              </a:extLst>
            </p:cNvPr>
            <p:cNvGrpSpPr/>
            <p:nvPr/>
          </p:nvGrpSpPr>
          <p:grpSpPr>
            <a:xfrm rot="16200000">
              <a:off x="4517678" y="2598107"/>
              <a:ext cx="2437438" cy="1602737"/>
              <a:chOff x="3468547" y="3348121"/>
              <a:chExt cx="4076219" cy="1158173"/>
            </a:xfrm>
          </p:grpSpPr>
          <p:cxnSp>
            <p:nvCxnSpPr>
              <p:cNvPr id="213" name="Straight Connector 70">
                <a:extLst>
                  <a:ext uri="{FF2B5EF4-FFF2-40B4-BE49-F238E27FC236}">
                    <a16:creationId xmlns:a16="http://schemas.microsoft.com/office/drawing/2014/main" id="{E573AC8F-9D06-ED48-A796-216C648E6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8547" y="3348121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71">
                <a:extLst>
                  <a:ext uri="{FF2B5EF4-FFF2-40B4-BE49-F238E27FC236}">
                    <a16:creationId xmlns:a16="http://schemas.microsoft.com/office/drawing/2014/main" id="{4EEBD738-F0FD-1749-B87D-DC1DDE9069F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545733" y="1938432"/>
                <a:ext cx="33" cy="3976813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72">
                <a:extLst>
                  <a:ext uri="{FF2B5EF4-FFF2-40B4-BE49-F238E27FC236}">
                    <a16:creationId xmlns:a16="http://schemas.microsoft.com/office/drawing/2014/main" id="{B54E47B7-31F2-1F48-A134-496A9EE46D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511127" y="2472655"/>
                <a:ext cx="1669" cy="4065609"/>
              </a:xfrm>
              <a:prstGeom prst="line">
                <a:avLst/>
              </a:prstGeom>
              <a:ln w="19050">
                <a:solidFill>
                  <a:srgbClr val="5151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79">
              <a:extLst>
                <a:ext uri="{FF2B5EF4-FFF2-40B4-BE49-F238E27FC236}">
                  <a16:creationId xmlns:a16="http://schemas.microsoft.com/office/drawing/2014/main" id="{4FA509D1-1A98-E749-B77A-FA914384E9F1}"/>
                </a:ext>
              </a:extLst>
            </p:cNvPr>
            <p:cNvGrpSpPr/>
            <p:nvPr/>
          </p:nvGrpSpPr>
          <p:grpSpPr>
            <a:xfrm rot="5400000">
              <a:off x="5615654" y="1279171"/>
              <a:ext cx="239081" cy="1600429"/>
              <a:chOff x="4804349" y="1962052"/>
              <a:chExt cx="4092614" cy="1156505"/>
            </a:xfrm>
          </p:grpSpPr>
          <p:cxnSp>
            <p:nvCxnSpPr>
              <p:cNvPr id="210" name="Straight Connector 80">
                <a:extLst>
                  <a:ext uri="{FF2B5EF4-FFF2-40B4-BE49-F238E27FC236}">
                    <a16:creationId xmlns:a16="http://schemas.microsoft.com/office/drawing/2014/main" id="{6F4E0873-B4D7-7A41-B0B2-B019B7C892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81">
                <a:extLst>
                  <a:ext uri="{FF2B5EF4-FFF2-40B4-BE49-F238E27FC236}">
                    <a16:creationId xmlns:a16="http://schemas.microsoft.com/office/drawing/2014/main" id="{E5BFB707-DD0B-5143-8537-FD405F8A9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82">
                <a:extLst>
                  <a:ext uri="{FF2B5EF4-FFF2-40B4-BE49-F238E27FC236}">
                    <a16:creationId xmlns:a16="http://schemas.microsoft.com/office/drawing/2014/main" id="{714EB784-EF6E-074E-95A3-00147B4F4B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Group 88">
              <a:extLst>
                <a:ext uri="{FF2B5EF4-FFF2-40B4-BE49-F238E27FC236}">
                  <a16:creationId xmlns:a16="http://schemas.microsoft.com/office/drawing/2014/main" id="{CB9A26EE-FAC2-CC45-A69E-B7A0AB03808C}"/>
                </a:ext>
              </a:extLst>
            </p:cNvPr>
            <p:cNvGrpSpPr/>
            <p:nvPr/>
          </p:nvGrpSpPr>
          <p:grpSpPr>
            <a:xfrm rot="5400000">
              <a:off x="5615654" y="3934974"/>
              <a:ext cx="239081" cy="1600429"/>
              <a:chOff x="4804349" y="1962052"/>
              <a:chExt cx="4092614" cy="1156505"/>
            </a:xfrm>
          </p:grpSpPr>
          <p:cxnSp>
            <p:nvCxnSpPr>
              <p:cNvPr id="207" name="Straight Connector 89">
                <a:extLst>
                  <a:ext uri="{FF2B5EF4-FFF2-40B4-BE49-F238E27FC236}">
                    <a16:creationId xmlns:a16="http://schemas.microsoft.com/office/drawing/2014/main" id="{2CC5121D-3AAA-954A-9972-1A03F95EC1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1962052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90">
                <a:extLst>
                  <a:ext uri="{FF2B5EF4-FFF2-40B4-BE49-F238E27FC236}">
                    <a16:creationId xmlns:a16="http://schemas.microsoft.com/office/drawing/2014/main" id="{72DD52D4-4DA2-3440-8981-EB6205773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356" y="254078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91">
                <a:extLst>
                  <a:ext uri="{FF2B5EF4-FFF2-40B4-BE49-F238E27FC236}">
                    <a16:creationId xmlns:a16="http://schemas.microsoft.com/office/drawing/2014/main" id="{1A7FDD2E-9A59-4043-A6C8-ED1B8190F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349" y="3118557"/>
                <a:ext cx="4065607" cy="0"/>
              </a:xfrm>
              <a:prstGeom prst="line">
                <a:avLst/>
              </a:prstGeom>
              <a:ln w="19050">
                <a:solidFill>
                  <a:srgbClr val="51515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6" name="Diamond 112">
              <a:extLst>
                <a:ext uri="{FF2B5EF4-FFF2-40B4-BE49-F238E27FC236}">
                  <a16:creationId xmlns:a16="http://schemas.microsoft.com/office/drawing/2014/main" id="{3EE8D464-D128-7D45-925D-F5CA66375478}"/>
                </a:ext>
              </a:extLst>
            </p:cNvPr>
            <p:cNvSpPr/>
            <p:nvPr/>
          </p:nvSpPr>
          <p:spPr>
            <a:xfrm>
              <a:off x="3971922" y="4088399"/>
              <a:ext cx="219875" cy="227095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87" name="Diamond 116">
              <a:extLst>
                <a:ext uri="{FF2B5EF4-FFF2-40B4-BE49-F238E27FC236}">
                  <a16:creationId xmlns:a16="http://schemas.microsoft.com/office/drawing/2014/main" id="{19281A31-D201-D84F-848A-70A521F45D57}"/>
                </a:ext>
              </a:extLst>
            </p:cNvPr>
            <p:cNvSpPr/>
            <p:nvPr/>
          </p:nvSpPr>
          <p:spPr>
            <a:xfrm>
              <a:off x="7295406" y="2487972"/>
              <a:ext cx="219875" cy="227095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97" name="Rectangle: Rounded Corners 136">
              <a:extLst>
                <a:ext uri="{FF2B5EF4-FFF2-40B4-BE49-F238E27FC236}">
                  <a16:creationId xmlns:a16="http://schemas.microsoft.com/office/drawing/2014/main" id="{39A0EDD2-31ED-444A-B4BD-3F326F451817}"/>
                </a:ext>
              </a:extLst>
            </p:cNvPr>
            <p:cNvSpPr/>
            <p:nvPr/>
          </p:nvSpPr>
          <p:spPr>
            <a:xfrm>
              <a:off x="7878007" y="2240588"/>
              <a:ext cx="1262866" cy="71266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Ubuntu Condensed" panose="020B0506030602030204" pitchFamily="34" charset="0"/>
              </a:endParaRPr>
            </a:p>
          </p:txBody>
        </p:sp>
        <p:sp>
          <p:nvSpPr>
            <p:cNvPr id="198" name="TextBox 137">
              <a:extLst>
                <a:ext uri="{FF2B5EF4-FFF2-40B4-BE49-F238E27FC236}">
                  <a16:creationId xmlns:a16="http://schemas.microsoft.com/office/drawing/2014/main" id="{6E57CAF9-7CEB-2440-8E6D-14CE2D88E08D}"/>
                </a:ext>
              </a:extLst>
            </p:cNvPr>
            <p:cNvSpPr txBox="1"/>
            <p:nvPr/>
          </p:nvSpPr>
          <p:spPr>
            <a:xfrm>
              <a:off x="7754999" y="2443381"/>
              <a:ext cx="15088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Bridge to GPP</a:t>
              </a:r>
            </a:p>
          </p:txBody>
        </p:sp>
        <p:sp>
          <p:nvSpPr>
            <p:cNvPr id="195" name="Rectangle: Rounded Corners 105">
              <a:extLst>
                <a:ext uri="{FF2B5EF4-FFF2-40B4-BE49-F238E27FC236}">
                  <a16:creationId xmlns:a16="http://schemas.microsoft.com/office/drawing/2014/main" id="{61162B66-5F08-534C-9147-24C61EDEADFC}"/>
                </a:ext>
              </a:extLst>
            </p:cNvPr>
            <p:cNvSpPr/>
            <p:nvPr/>
          </p:nvSpPr>
          <p:spPr>
            <a:xfrm>
              <a:off x="2190524" y="3852435"/>
              <a:ext cx="1262866" cy="71266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9DD2"/>
              </a:solidFill>
            </a:ln>
            <a:effectLst>
              <a:outerShdw blurRad="762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Ubuntu Condensed" panose="020B0506030602030204" pitchFamily="34" charset="0"/>
              </a:endParaRPr>
            </a:p>
          </p:txBody>
        </p:sp>
        <p:sp>
          <p:nvSpPr>
            <p:cNvPr id="196" name="TextBox 106">
              <a:extLst>
                <a:ext uri="{FF2B5EF4-FFF2-40B4-BE49-F238E27FC236}">
                  <a16:creationId xmlns:a16="http://schemas.microsoft.com/office/drawing/2014/main" id="{32A321EA-43C1-AE45-9999-B6AA73000049}"/>
                </a:ext>
              </a:extLst>
            </p:cNvPr>
            <p:cNvSpPr txBox="1"/>
            <p:nvPr/>
          </p:nvSpPr>
          <p:spPr>
            <a:xfrm>
              <a:off x="2067516" y="4055228"/>
              <a:ext cx="15088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Ubuntu Condensed" panose="020B0506030602030204" pitchFamily="34" charset="0"/>
                </a:rPr>
                <a:t>Bridge to GPP</a:t>
              </a:r>
            </a:p>
          </p:txBody>
        </p:sp>
      </p:grpSp>
      <p:sp>
        <p:nvSpPr>
          <p:cNvPr id="224" name="Content Placeholder 9">
            <a:extLst>
              <a:ext uri="{FF2B5EF4-FFF2-40B4-BE49-F238E27FC236}">
                <a16:creationId xmlns:a16="http://schemas.microsoft.com/office/drawing/2014/main" id="{7D0EE039-C69B-4D42-B55A-4688070167A3}"/>
              </a:ext>
            </a:extLst>
          </p:cNvPr>
          <p:cNvSpPr txBox="1">
            <a:spLocks/>
          </p:cNvSpPr>
          <p:nvPr/>
        </p:nvSpPr>
        <p:spPr>
          <a:xfrm>
            <a:off x="8038554" y="4006699"/>
            <a:ext cx="4110254" cy="1849924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Proxima Nova Alt Lt" panose="02000506030000020004" pitchFamily="50" charset="0"/>
              </a:rPr>
              <a:t>EPAC - EPI Accelerator</a:t>
            </a:r>
          </a:p>
          <a:p>
            <a:r>
              <a:rPr lang="en-GB" dirty="0">
                <a:latin typeface="Proxima Nova Alt Lt" panose="02000506030000020004" pitchFamily="50" charset="0"/>
              </a:rPr>
              <a:t>VPU - Vector Processing Unit</a:t>
            </a:r>
          </a:p>
          <a:p>
            <a:r>
              <a:rPr lang="en-GB" dirty="0">
                <a:latin typeface="Proxima Nova Alt Lt" panose="02000506030000020004" pitchFamily="50" charset="0"/>
              </a:rPr>
              <a:t>STX - Stencil/Tensor accelerator</a:t>
            </a:r>
          </a:p>
          <a:p>
            <a:r>
              <a:rPr lang="en-GB" dirty="0">
                <a:latin typeface="Proxima Nova Alt Lt" panose="02000506030000020004" pitchFamily="50" charset="0"/>
              </a:rPr>
              <a:t>VRP - VaRiable Precision co-processor</a:t>
            </a:r>
          </a:p>
        </p:txBody>
      </p:sp>
      <p:sp>
        <p:nvSpPr>
          <p:cNvPr id="61" name="Espace réservé du pied de page 3">
            <a:extLst>
              <a:ext uri="{FF2B5EF4-FFF2-40B4-BE49-F238E27FC236}">
                <a16:creationId xmlns:a16="http://schemas.microsoft.com/office/drawing/2014/main" id="{0C726FAA-AC1A-7144-9BBF-9AD97DF33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56352"/>
            <a:ext cx="9813891" cy="365125"/>
          </a:xfrm>
        </p:spPr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FA9D-468D-46FD-978D-A3F2AE65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EPAC1.0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51B12-1FA4-4368-89C5-DE4EF2A80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EPAC test chip combines several accelerator technologies specialized for different application areas:</a:t>
            </a:r>
          </a:p>
          <a:p>
            <a:pPr lvl="1"/>
            <a:r>
              <a:rPr lang="en-US" dirty="0"/>
              <a:t>four vector processing micro-tiles (VPU) composed of an </a:t>
            </a:r>
            <a:r>
              <a:rPr lang="en-US" dirty="0" err="1"/>
              <a:t>Avispado</a:t>
            </a:r>
            <a:r>
              <a:rPr lang="en-US" dirty="0"/>
              <a:t> RISC-V core designed by </a:t>
            </a:r>
            <a:r>
              <a:rPr lang="en-US" dirty="0" err="1"/>
              <a:t>SemiDynamics</a:t>
            </a:r>
            <a:r>
              <a:rPr lang="en-US" dirty="0"/>
              <a:t> and a vector processing unit designed by Barcelona Supercomputing Center and the University of Zagreb</a:t>
            </a:r>
          </a:p>
          <a:p>
            <a:pPr lvl="1"/>
            <a:r>
              <a:rPr lang="en-US" dirty="0"/>
              <a:t>Home Node and L2 cache, designed respectively by Chalmers and FORTH</a:t>
            </a:r>
          </a:p>
          <a:p>
            <a:pPr lvl="1"/>
            <a:r>
              <a:rPr lang="en-US" dirty="0"/>
              <a:t>two additional accelerators: </a:t>
            </a:r>
          </a:p>
          <a:p>
            <a:pPr lvl="2"/>
            <a:r>
              <a:rPr lang="en-US" dirty="0"/>
              <a:t>the Stencil and Tensor accelerator (STX) designed by Fraunhofer IIS, ITWM and ETH Zürich</a:t>
            </a:r>
          </a:p>
          <a:p>
            <a:pPr lvl="2"/>
            <a:r>
              <a:rPr lang="en-US" dirty="0"/>
              <a:t>variable precision processor (VRP) by CEA LIST</a:t>
            </a:r>
          </a:p>
          <a:p>
            <a:pPr lvl="1"/>
            <a:r>
              <a:rPr lang="en-US" dirty="0"/>
              <a:t>All accelerators on the chip are connected with a very high-speed network on chip and SERDES technology from EXTOLL.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7F346-A2CB-4E20-B924-F3DBCF69A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6D1EB-A1FE-4873-81CF-C83630EE0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08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A52C-0D6C-4E0C-9A8D-7A6CBD102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EPAC 1.0</a:t>
            </a:r>
          </a:p>
        </p:txBody>
      </p:sp>
      <p:pic>
        <p:nvPicPr>
          <p:cNvPr id="7" name="Content Placeholder 6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A616D4E2-CE78-46A7-89FD-FFDA75181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1972" y="2647489"/>
            <a:ext cx="2978724" cy="294444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BAD25-9108-4365-ADA6-BF667E5F1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3408A-1AA1-4294-A9DC-769BEFAFB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41CBB7-4949-4344-BE67-EA5B2FFF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" y="2063746"/>
            <a:ext cx="5128260" cy="39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6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56D9-B512-44DD-B1FC-742CAA0C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“hello world” in EU languages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DA66C-42A0-468B-A60E-F28EBA77D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75392-D50D-40B8-8942-9C92F4E20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8797116E-3023-4BBD-830E-1A517C281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0" y="2560321"/>
            <a:ext cx="4099812" cy="31026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F5D4BB-9300-4C01-813C-83A7D1754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08" y="2326842"/>
            <a:ext cx="2948248" cy="32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2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31F6-0B0C-E242-B425-F4BB3800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67840"/>
            <a:ext cx="9573768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EPAC Board support</a:t>
            </a:r>
            <a:endParaRPr lang="en-IT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BE892-E72C-4841-80CB-AE69C2AD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478D66-54E2-4B7B-A973-01FB9F5A9C45}" type="slidenum">
              <a:rPr lang="it-IT" smtClean="0"/>
              <a:pPr/>
              <a:t>19</a:t>
            </a:fld>
            <a:endParaRPr lang="it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804235-F5CF-6A42-A0B8-65460AB3AA18}"/>
              </a:ext>
            </a:extLst>
          </p:cNvPr>
          <p:cNvGrpSpPr/>
          <p:nvPr/>
        </p:nvGrpSpPr>
        <p:grpSpPr>
          <a:xfrm rot="16200000">
            <a:off x="1605219" y="2647373"/>
            <a:ext cx="1145105" cy="2308679"/>
            <a:chOff x="2591182" y="807820"/>
            <a:chExt cx="1145105" cy="2308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1BF060-0581-B84A-A3CE-C38BB412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09395" y="1389607"/>
              <a:ext cx="2308679" cy="1145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DC50B1-66A8-3F4E-A6E3-AAD54494CB0E}"/>
                </a:ext>
              </a:extLst>
            </p:cNvPr>
            <p:cNvSpPr txBox="1"/>
            <p:nvPr/>
          </p:nvSpPr>
          <p:spPr>
            <a:xfrm rot="5400000">
              <a:off x="2532159" y="1503105"/>
              <a:ext cx="1245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</a:rPr>
                <a:t>EPAC</a:t>
              </a:r>
            </a:p>
            <a:p>
              <a:pPr algn="ctr"/>
              <a:r>
                <a:rPr lang="en-US" sz="2000" b="1" dirty="0" err="1">
                  <a:solidFill>
                    <a:srgbClr val="FFFF00"/>
                  </a:solidFill>
                </a:rPr>
                <a:t>TestChip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AE7CBA3C-FC38-BD4A-9960-D62DDBC28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0693" y="2314463"/>
            <a:ext cx="3586726" cy="2763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E3AB52-4F48-2D40-8D93-A80BECCBAE48}"/>
              </a:ext>
            </a:extLst>
          </p:cNvPr>
          <p:cNvSpPr txBox="1"/>
          <p:nvPr/>
        </p:nvSpPr>
        <p:spPr>
          <a:xfrm>
            <a:off x="3332112" y="5378171"/>
            <a:ext cx="2425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EPAC Carrier Board</a:t>
            </a:r>
          </a:p>
          <a:p>
            <a:r>
              <a:rPr lang="en-GB" sz="1200" dirty="0" err="1"/>
              <a:t>Virtex</a:t>
            </a:r>
            <a:r>
              <a:rPr lang="en-GB" sz="1200" dirty="0"/>
              <a:t> </a:t>
            </a:r>
            <a:r>
              <a:rPr lang="en-GB" sz="1200" dirty="0" err="1"/>
              <a:t>UltraScale</a:t>
            </a:r>
            <a:r>
              <a:rPr lang="en-GB" sz="1200" dirty="0"/>
              <a:t>+ HBM VCU128 FPGA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6A75F-4617-FF4D-95DF-5FD9500A81FC}"/>
              </a:ext>
            </a:extLst>
          </p:cNvPr>
          <p:cNvSpPr txBox="1"/>
          <p:nvPr/>
        </p:nvSpPr>
        <p:spPr>
          <a:xfrm>
            <a:off x="615973" y="4411373"/>
            <a:ext cx="288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EPAC Daughter Board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(by E4)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9E00AEF0-4A77-6B40-9E71-3A1BAC18755E}"/>
              </a:ext>
            </a:extLst>
          </p:cNvPr>
          <p:cNvSpPr/>
          <p:nvPr/>
        </p:nvSpPr>
        <p:spPr>
          <a:xfrm>
            <a:off x="3175264" y="3581700"/>
            <a:ext cx="726831" cy="3629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id="{C5BCB5DF-709C-A64F-BB32-06ED8D50C964}"/>
              </a:ext>
            </a:extLst>
          </p:cNvPr>
          <p:cNvSpPr/>
          <p:nvPr/>
        </p:nvSpPr>
        <p:spPr>
          <a:xfrm>
            <a:off x="5933842" y="3500738"/>
            <a:ext cx="2594943" cy="1145104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100" dirty="0">
                <a:solidFill>
                  <a:schemeClr val="tx1"/>
                </a:solidFill>
              </a:rPr>
              <a:t>PCIe Gen4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72959-E757-4982-8BA0-12A420E71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63" y="0"/>
            <a:ext cx="11780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6EB7D-5D42-4590-B0EE-8DEDE53E2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A34A3-5BD6-426B-A7FB-D125D6A3C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7FF77B-EBD9-4D36-98BE-005A5E7639D4}"/>
              </a:ext>
            </a:extLst>
          </p:cNvPr>
          <p:cNvGrpSpPr/>
          <p:nvPr/>
        </p:nvGrpSpPr>
        <p:grpSpPr>
          <a:xfrm>
            <a:off x="2244750" y="801758"/>
            <a:ext cx="6720346" cy="5353496"/>
            <a:chOff x="2244750" y="801758"/>
            <a:chExt cx="6720346" cy="5353496"/>
          </a:xfrm>
          <a:scene3d>
            <a:camera prst="perspectiveRelaxed"/>
            <a:lightRig rig="threePt" dir="t"/>
          </a:scene3d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9E8AAEBA-C8D7-4E4F-85DD-2735EFF3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4750" y="801758"/>
              <a:ext cx="6720346" cy="53534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E9EE71-C521-4304-9B84-91FE60D8B92E}"/>
                </a:ext>
              </a:extLst>
            </p:cNvPr>
            <p:cNvSpPr txBox="1"/>
            <p:nvPr/>
          </p:nvSpPr>
          <p:spPr>
            <a:xfrm>
              <a:off x="4652710" y="5396927"/>
              <a:ext cx="2069432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</a:t>
              </a:r>
              <a:endPara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46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795659-4B1B-473A-9F30-38F45454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 Phase2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6D3955-692D-43F3-8222-D8CA72F42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C6FDE-C4B5-4F3F-AA85-BF9977181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845F5-04D6-46A5-A699-528738576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56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807E7-38F4-4A20-8E32-0B695E6A1F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4A09-2E3A-4F76-899F-34A0EDB2C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0" y="6255389"/>
            <a:ext cx="6917210" cy="365125"/>
          </a:xfrm>
        </p:spPr>
        <p:txBody>
          <a:bodyPr/>
          <a:lstStyle/>
          <a:p>
            <a:r>
              <a:rPr lang="en-US" dirty="0"/>
              <a:t>Copyright © European Processor Initiative 2022.  Universidad de Buenos Aires/2022 03 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E4D66-D8BC-4EA9-9277-BF7D59065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Diagram, timeline&#10;&#10;Description automatically generated">
            <a:extLst>
              <a:ext uri="{FF2B5EF4-FFF2-40B4-BE49-F238E27FC236}">
                <a16:creationId xmlns:a16="http://schemas.microsoft.com/office/drawing/2014/main" id="{45586411-837B-40C3-855B-81A4C12E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31" y="674164"/>
            <a:ext cx="7228341" cy="5507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0DBD1F-B5F3-4D94-8F9C-7636FF226EAE}"/>
              </a:ext>
            </a:extLst>
          </p:cNvPr>
          <p:cNvSpPr/>
          <p:nvPr/>
        </p:nvSpPr>
        <p:spPr>
          <a:xfrm>
            <a:off x="6924878" y="5668510"/>
            <a:ext cx="4286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009DD2"/>
                </a:solidFill>
                <a:latin typeface="Franklin Gothic Heavy" panose="020B0903020102020204" pitchFamily="34" charset="0"/>
              </a:rPr>
              <a:t>EPI2 ROADMAP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9052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244BFD-0852-47FF-A876-B3828992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outcomes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B27881-7AF1-429A-96ED-8FEFFB5DC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expect, at the end of our second phase, to have </a:t>
            </a:r>
          </a:p>
          <a:p>
            <a:pPr lvl="1"/>
            <a:r>
              <a:rPr lang="en-US" dirty="0"/>
              <a:t>	The first generation of our GPP validated &amp; exposed to customers </a:t>
            </a:r>
          </a:p>
          <a:p>
            <a:pPr lvl="1"/>
            <a:r>
              <a:rPr lang="en-US" dirty="0"/>
              <a:t>	The second generation of our GPP designed</a:t>
            </a:r>
          </a:p>
          <a:p>
            <a:pPr lvl="1"/>
            <a:r>
              <a:rPr lang="en-US" dirty="0"/>
              <a:t>	Several </a:t>
            </a:r>
            <a:r>
              <a:rPr lang="en-US" dirty="0" err="1"/>
              <a:t>flavours</a:t>
            </a:r>
            <a:r>
              <a:rPr lang="en-US" dirty="0"/>
              <a:t> and versions of </a:t>
            </a:r>
            <a:r>
              <a:rPr lang="en-US" dirty="0" err="1"/>
              <a:t>Risc-V</a:t>
            </a:r>
            <a:r>
              <a:rPr lang="en-US" dirty="0"/>
              <a:t> accelerators developed and tested, for instance EPAC 1.5 &amp; 2.0 test chips</a:t>
            </a:r>
          </a:p>
          <a:p>
            <a:r>
              <a:rPr lang="en-US" dirty="0"/>
              <a:t>and, as indirect outcomes, </a:t>
            </a:r>
          </a:p>
          <a:p>
            <a:pPr lvl="1"/>
            <a:r>
              <a:rPr lang="en-US" dirty="0"/>
              <a:t>	developed and validated systems that integrate that GPP into data </a:t>
            </a:r>
            <a:r>
              <a:rPr lang="en-US" dirty="0" err="1"/>
              <a:t>centres</a:t>
            </a:r>
            <a:endParaRPr lang="en-US" dirty="0"/>
          </a:p>
          <a:p>
            <a:pPr lvl="1"/>
            <a:r>
              <a:rPr lang="en-US" dirty="0"/>
              <a:t>	contributed to the emergence of </a:t>
            </a:r>
            <a:r>
              <a:rPr lang="en-US" dirty="0" err="1"/>
              <a:t>Risc-V</a:t>
            </a:r>
            <a:r>
              <a:rPr lang="en-US" dirty="0"/>
              <a:t> as an open alternative to proprietary chip standards</a:t>
            </a:r>
          </a:p>
          <a:p>
            <a:pPr lvl="1"/>
            <a:r>
              <a:rPr lang="en-US" dirty="0"/>
              <a:t>	enabled the emergence of an EU high-end processor industry (Arm &amp; </a:t>
            </a:r>
            <a:r>
              <a:rPr lang="en-US" dirty="0" err="1"/>
              <a:t>Risc-V</a:t>
            </a:r>
            <a:r>
              <a:rPr lang="en-US" dirty="0"/>
              <a:t> based) that will have long term benefits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23855-0BAB-47A1-A8D1-429ADA2C7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0869B-677B-4A33-8ED3-1AFE475CE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2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8EC16-DF3B-485A-B68C-CCE9931A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8DF9B-B3CA-452E-8B68-36E686769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92102"/>
            <a:ext cx="6391108" cy="4074892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Use of HPC and AI is cornerstone of successful address of societal and global challenges </a:t>
            </a:r>
          </a:p>
          <a:p>
            <a:r>
              <a:rPr lang="en-US" sz="2400" dirty="0"/>
              <a:t>Future science, technologies and applications require processing of vast amount of data and there is a large need for efficient HPC</a:t>
            </a:r>
          </a:p>
          <a:p>
            <a:r>
              <a:rPr lang="en-US" sz="2400" dirty="0"/>
              <a:t>HPC provides needed competitiveness for industry and society</a:t>
            </a:r>
          </a:p>
          <a:p>
            <a:r>
              <a:rPr lang="en-AU" sz="2400" dirty="0"/>
              <a:t>The expertise for developing high-end and complex processing units in Europe, after decades of dis-investment</a:t>
            </a:r>
            <a:endParaRPr lang="en-US" sz="2400" dirty="0"/>
          </a:p>
          <a:p>
            <a:r>
              <a:rPr lang="en-US" sz="2400" dirty="0"/>
              <a:t>The European Processor Initiative aims to provide an EU HPC processor, accelerators and system/application design for </a:t>
            </a:r>
            <a:r>
              <a:rPr lang="en-US" sz="2400" dirty="0" err="1"/>
              <a:t>exascale</a:t>
            </a:r>
            <a:r>
              <a:rPr lang="en-US" sz="2400" dirty="0"/>
              <a:t> HPC systems in Europe and around the globe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A293-E8AE-4843-B3DF-DC9DABB73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European Processor Initiative 2022.  Universidad de Buenos Aires/2022 03 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2CEEA-E29C-4A32-9DF5-551ECF877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6316C2-0BB1-4384-9400-BEAD87688AA0}"/>
              </a:ext>
            </a:extLst>
          </p:cNvPr>
          <p:cNvGrpSpPr/>
          <p:nvPr/>
        </p:nvGrpSpPr>
        <p:grpSpPr>
          <a:xfrm>
            <a:off x="7261791" y="4331536"/>
            <a:ext cx="4915466" cy="496755"/>
            <a:chOff x="6986020" y="4360565"/>
            <a:chExt cx="4915466" cy="496755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0E4922D-C749-4519-931B-F1E803C5A138}"/>
                </a:ext>
              </a:extLst>
            </p:cNvPr>
            <p:cNvSpPr txBox="1">
              <a:spLocks/>
            </p:cNvSpPr>
            <p:nvPr/>
          </p:nvSpPr>
          <p:spPr>
            <a:xfrm>
              <a:off x="7348620" y="4360565"/>
              <a:ext cx="4552866" cy="4967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www.european-processor-initiative.eu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14A84-2496-4C2C-85B6-9A33849AB19D}"/>
                </a:ext>
              </a:extLst>
            </p:cNvPr>
            <p:cNvGrpSpPr/>
            <p:nvPr/>
          </p:nvGrpSpPr>
          <p:grpSpPr>
            <a:xfrm>
              <a:off x="6986020" y="4379841"/>
              <a:ext cx="362600" cy="372100"/>
              <a:chOff x="6521156" y="4803399"/>
              <a:chExt cx="489533" cy="502358"/>
            </a:xfrm>
          </p:grpSpPr>
          <p:pic>
            <p:nvPicPr>
              <p:cNvPr id="15" name="Picture 14" descr="W">
                <a:extLst>
                  <a:ext uri="{FF2B5EF4-FFF2-40B4-BE49-F238E27FC236}">
                    <a16:creationId xmlns:a16="http://schemas.microsoft.com/office/drawing/2014/main" id="{BAEE4B71-6AE2-4F74-9E8F-6C44D52FD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4707" y="4803399"/>
                <a:ext cx="466579" cy="46657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07D54B-8B4D-46E0-BA09-012DAB5C850B}"/>
                  </a:ext>
                </a:extLst>
              </p:cNvPr>
              <p:cNvSpPr txBox="1"/>
              <p:nvPr/>
            </p:nvSpPr>
            <p:spPr>
              <a:xfrm>
                <a:off x="6521156" y="4848688"/>
                <a:ext cx="489533" cy="457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>
                    <a:solidFill>
                      <a:srgbClr val="013C55"/>
                    </a:solidFill>
                    <a:latin typeface="Poppins" panose="00000500000000000000" pitchFamily="50" charset="-18"/>
                    <a:cs typeface="Poppins" panose="00000500000000000000" pitchFamily="50" charset="-18"/>
                  </a:rPr>
                  <a:t>w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D78038-4BFF-492B-8CC6-DA1207861902}"/>
              </a:ext>
            </a:extLst>
          </p:cNvPr>
          <p:cNvGrpSpPr/>
          <p:nvPr/>
        </p:nvGrpSpPr>
        <p:grpSpPr>
          <a:xfrm>
            <a:off x="7264423" y="4823729"/>
            <a:ext cx="2541108" cy="496755"/>
            <a:chOff x="6988652" y="4950413"/>
            <a:chExt cx="2541108" cy="4967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DA27CF-5341-424F-AD42-D0C15CE4E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8652" y="4950413"/>
              <a:ext cx="345598" cy="345598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0BF5BF6-7AD5-43D9-AE95-4EDDD2B751B1}"/>
                </a:ext>
              </a:extLst>
            </p:cNvPr>
            <p:cNvSpPr txBox="1">
              <a:spLocks/>
            </p:cNvSpPr>
            <p:nvPr/>
          </p:nvSpPr>
          <p:spPr>
            <a:xfrm>
              <a:off x="7348620" y="4950413"/>
              <a:ext cx="2181140" cy="4967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>
                  <a:latin typeface="Arial" panose="020B0604020202020204" pitchFamily="34" charset="0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@EuProcessor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307102-6DF0-4939-9AD8-46213C8216E3}"/>
              </a:ext>
            </a:extLst>
          </p:cNvPr>
          <p:cNvGrpSpPr/>
          <p:nvPr/>
        </p:nvGrpSpPr>
        <p:grpSpPr>
          <a:xfrm>
            <a:off x="7264423" y="5315922"/>
            <a:ext cx="4760321" cy="496755"/>
            <a:chOff x="6988652" y="5602901"/>
            <a:chExt cx="4760321" cy="4967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9CDBA-6F0D-45D2-A1A8-958AE762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8652" y="5604047"/>
              <a:ext cx="345598" cy="345598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E0A3F7A1-B019-4C98-9C83-3F183D216C44}"/>
                </a:ext>
              </a:extLst>
            </p:cNvPr>
            <p:cNvSpPr txBox="1">
              <a:spLocks/>
            </p:cNvSpPr>
            <p:nvPr/>
          </p:nvSpPr>
          <p:spPr>
            <a:xfrm>
              <a:off x="7352470" y="5602901"/>
              <a:ext cx="4396503" cy="4967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European Processor Initiative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9786BA-86FA-44B3-B5D5-289D921BD6EF}"/>
              </a:ext>
            </a:extLst>
          </p:cNvPr>
          <p:cNvGrpSpPr/>
          <p:nvPr/>
        </p:nvGrpSpPr>
        <p:grpSpPr>
          <a:xfrm>
            <a:off x="7261790" y="5808114"/>
            <a:ext cx="4762954" cy="496755"/>
            <a:chOff x="6986019" y="6218624"/>
            <a:chExt cx="4762954" cy="4967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323194-EA57-4AA9-B983-A104A63A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86019" y="6221913"/>
              <a:ext cx="345598" cy="345598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DE5E756F-5332-465E-BA55-E2DBD17572D0}"/>
                </a:ext>
              </a:extLst>
            </p:cNvPr>
            <p:cNvSpPr txBox="1">
              <a:spLocks/>
            </p:cNvSpPr>
            <p:nvPr/>
          </p:nvSpPr>
          <p:spPr>
            <a:xfrm>
              <a:off x="7352470" y="6218624"/>
              <a:ext cx="4396503" cy="4967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rgbClr val="51515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>
                  <a:latin typeface="Arial" panose="020B0604020202020204" pitchFamily="34" charset="0"/>
                  <a:cs typeface="Arial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European Processor Initiative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48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University of Zagreb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545465"/>
            <a:ext cx="11029615" cy="4521529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Founded in 1669 </a:t>
            </a:r>
          </a:p>
          <a:p>
            <a:pPr lvl="1"/>
            <a:r>
              <a:rPr lang="en-US" dirty="0"/>
              <a:t>29 Faculties, 3 Academies</a:t>
            </a:r>
          </a:p>
          <a:p>
            <a:pPr lvl="1"/>
            <a:r>
              <a:rPr lang="en-US" dirty="0"/>
              <a:t>approx. 70,000 students</a:t>
            </a:r>
          </a:p>
          <a:p>
            <a:pPr lvl="1"/>
            <a:r>
              <a:rPr lang="en-US" dirty="0"/>
              <a:t>167 Undergraduate Programs</a:t>
            </a:r>
          </a:p>
          <a:p>
            <a:pPr lvl="1"/>
            <a:r>
              <a:rPr lang="en-US" dirty="0"/>
              <a:t>21 Integrated Programs</a:t>
            </a:r>
          </a:p>
          <a:p>
            <a:pPr lvl="1"/>
            <a:r>
              <a:rPr lang="en-US" dirty="0"/>
              <a:t>182 Graduate Programs</a:t>
            </a:r>
          </a:p>
          <a:p>
            <a:pPr lvl="1"/>
            <a:r>
              <a:rPr lang="en-US" dirty="0"/>
              <a:t>66 Doctoral Programs</a:t>
            </a:r>
          </a:p>
          <a:p>
            <a:pPr lvl="1"/>
            <a:r>
              <a:rPr lang="en-US" dirty="0"/>
              <a:t>146 Postgraduate Specialist Programs</a:t>
            </a:r>
          </a:p>
          <a:p>
            <a:endParaRPr lang="en-US" dirty="0"/>
          </a:p>
          <a:p>
            <a:pPr lvl="1"/>
            <a:r>
              <a:rPr lang="en-US" dirty="0" err="1"/>
              <a:t>Studnets</a:t>
            </a:r>
            <a:r>
              <a:rPr lang="en-US" dirty="0"/>
              <a:t> enrolled in the 1st year of study:11,500</a:t>
            </a:r>
          </a:p>
          <a:p>
            <a:pPr lvl="1"/>
            <a:r>
              <a:rPr lang="en-US" dirty="0"/>
              <a:t>PhD degrees:400 / year</a:t>
            </a:r>
            <a:endParaRPr lang="hr-HR" dirty="0"/>
          </a:p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57" y="1387692"/>
            <a:ext cx="3617528" cy="483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3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of Electrical Engineering and Computing (FER)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966913"/>
            <a:ext cx="4905208" cy="4074892"/>
          </a:xfrm>
        </p:spPr>
        <p:txBody>
          <a:bodyPr>
            <a:noAutofit/>
          </a:bodyPr>
          <a:lstStyle/>
          <a:p>
            <a:r>
              <a:rPr lang="en-US" dirty="0"/>
              <a:t>~ 650 employees</a:t>
            </a:r>
          </a:p>
          <a:p>
            <a:r>
              <a:rPr lang="en-US" dirty="0"/>
              <a:t>12 departments</a:t>
            </a:r>
          </a:p>
          <a:p>
            <a:r>
              <a:rPr lang="en-US" dirty="0"/>
              <a:t>4000 students</a:t>
            </a:r>
          </a:p>
          <a:p>
            <a:r>
              <a:rPr lang="en-US" dirty="0"/>
              <a:t>450 PhD students</a:t>
            </a:r>
          </a:p>
          <a:p>
            <a:r>
              <a:rPr lang="en-US" dirty="0"/>
              <a:t>Bachelor &amp; Master Study Programs:</a:t>
            </a:r>
          </a:p>
          <a:p>
            <a:pPr lvl="1"/>
            <a:r>
              <a:rPr lang="en-US" dirty="0"/>
              <a:t>Electrical Engineering and Information Technology </a:t>
            </a:r>
          </a:p>
          <a:p>
            <a:pPr lvl="1"/>
            <a:r>
              <a:rPr lang="en-US" dirty="0"/>
              <a:t>Information and Communication Technology</a:t>
            </a:r>
          </a:p>
          <a:p>
            <a:pPr lvl="1"/>
            <a:r>
              <a:rPr lang="en-US" dirty="0"/>
              <a:t>Computing</a:t>
            </a:r>
          </a:p>
          <a:p>
            <a:r>
              <a:rPr lang="en-US" dirty="0"/>
              <a:t>PhD Programs:</a:t>
            </a:r>
          </a:p>
          <a:p>
            <a:pPr lvl="1"/>
            <a:r>
              <a:rPr lang="en-US" dirty="0"/>
              <a:t>Electrical Engineering</a:t>
            </a:r>
          </a:p>
          <a:p>
            <a:pPr lvl="1"/>
            <a:r>
              <a:rPr lang="en-US" dirty="0"/>
              <a:t>Computing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01" y="1966914"/>
            <a:ext cx="5352108" cy="27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821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19B-E451-4D7F-87BE-CA3430F1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Architectures and Applications Research Center @ 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F18B-F54C-48EA-8151-81693976F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GPP/Accelerator architecture </a:t>
            </a:r>
          </a:p>
          <a:p>
            <a:endParaRPr lang="en-US" dirty="0"/>
          </a:p>
          <a:p>
            <a:r>
              <a:rPr lang="en-US" dirty="0"/>
              <a:t>FAUST – our </a:t>
            </a:r>
            <a:r>
              <a:rPr lang="en-US" dirty="0" err="1"/>
              <a:t>Risc</a:t>
            </a:r>
            <a:r>
              <a:rPr lang="en-US" dirty="0"/>
              <a:t>-V pipelined vector FPU</a:t>
            </a:r>
          </a:p>
          <a:p>
            <a:pPr lvl="1"/>
            <a:r>
              <a:rPr lang="en-US" dirty="0"/>
              <a:t>Implemented in EPAC VPU</a:t>
            </a:r>
          </a:p>
          <a:p>
            <a:endParaRPr lang="en-US" dirty="0"/>
          </a:p>
          <a:p>
            <a:r>
              <a:rPr lang="en-US" dirty="0" err="1"/>
              <a:t>Risc</a:t>
            </a:r>
            <a:r>
              <a:rPr lang="en-US" dirty="0"/>
              <a:t>-V based accelerators</a:t>
            </a:r>
          </a:p>
          <a:p>
            <a:pPr lvl="1"/>
            <a:r>
              <a:rPr lang="en-US" dirty="0"/>
              <a:t>SA</a:t>
            </a:r>
          </a:p>
          <a:p>
            <a:endParaRPr lang="en-US" dirty="0"/>
          </a:p>
          <a:p>
            <a:r>
              <a:rPr lang="en-US" dirty="0"/>
              <a:t>Imaging apps/</a:t>
            </a:r>
            <a:r>
              <a:rPr lang="en-US" dirty="0" err="1"/>
              <a:t>optimisations</a:t>
            </a:r>
            <a:endParaRPr lang="en-US" dirty="0"/>
          </a:p>
          <a:p>
            <a:pPr lvl="1"/>
            <a:r>
              <a:rPr lang="en-US" dirty="0"/>
              <a:t>Bolt65</a:t>
            </a:r>
          </a:p>
          <a:p>
            <a:pPr lvl="1"/>
            <a:r>
              <a:rPr lang="en-US" dirty="0"/>
              <a:t>Jaguar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F786E-B5F6-4A71-AF5A-3B81411C9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2F862-D683-483E-B745-B2335F219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2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0370-4D0D-4374-B420-3424672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FAUST – </a:t>
            </a:r>
            <a:r>
              <a:rPr lang="en-US" dirty="0" err="1"/>
              <a:t>Risc</a:t>
            </a:r>
            <a:r>
              <a:rPr lang="en-US" dirty="0"/>
              <a:t>-V pipelined vector </a:t>
            </a:r>
            <a:r>
              <a:rPr lang="en-US" dirty="0" err="1"/>
              <a:t>fpu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54277-82B3-40A0-8B68-6FB444A6D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75EDF-038F-4787-9CAE-B6A06DF0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C8092B4-D997-4375-AC65-F08BA90C9A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1192" y="1867418"/>
            <a:ext cx="5625258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Compliance with IEEE 754-2019 Standard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Only minor deviation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Supported all floating-point operations defined in RISC-V ISA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RVV 1.0: all operations except reciprocal estimate operations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Floating-point formats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binary16 (half precision format)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binary32 (single precision format)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binary64 (double precision format)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Rounding modes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Round to nearest, ties to even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Round to nearest, ties to max magnitude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Round up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Round down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Round towards zero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Supported all IEEE 754 status flags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Invalid operation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Divide by zero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Overflow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Underflow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Inexact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Supported subnormal numbers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Support for vector unit integration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Masking support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Handshake interface for data flow control to and from the floating-point unit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buntu" panose="020B0504030602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buntu" panose="020B0504030602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Parameterized design: configurable architecture and pipeline stages</a:t>
            </a:r>
            <a:r>
              <a:rPr kumimoji="0" lang="en-US" altLang="en-US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E59D0-81C4-416E-92F6-049E0CCE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41" y="1880627"/>
            <a:ext cx="5733333" cy="4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3E92-A129-458A-A5A3-BBDF80CB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A85A-4F2A-4D21-B806-A32932EC9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Bolt65 is a HEVC/H.265 hardware/software suite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focus on Just-in-Time video processing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constrainted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by processing time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clean room project created on FER - UNIZG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consists of encoder, decoder, transcoder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Portability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written in C++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compiled and executed on ARM and x86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can be compiled for Linux and Windows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no external libraries used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Optimizations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Partially optimized for AVX, SVE, NEON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2A2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Custom accelerator and GPU support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D0CF5-4C39-423F-B4C3-4F7198695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51D70-8E10-4B09-9DB9-D97AA56CF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Imagen 34">
            <a:extLst>
              <a:ext uri="{FF2B5EF4-FFF2-40B4-BE49-F238E27FC236}">
                <a16:creationId xmlns:a16="http://schemas.microsoft.com/office/drawing/2014/main" id="{5DDFFCF5-B94D-44D5-93D8-4B220F14BB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5426"/>
            <a:ext cx="5969572" cy="372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106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8E36-2150-462F-9D21-8EBDF1DF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JAGUAR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0FCD1-4775-4D54-89D8-751F955EA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Jaguar Imaging and AI Framework</a:t>
            </a:r>
          </a:p>
          <a:p>
            <a:pPr lvl="1"/>
            <a:r>
              <a:rPr lang="en-US" dirty="0"/>
              <a:t>8/12-bit JPEG image codec</a:t>
            </a:r>
          </a:p>
          <a:p>
            <a:pPr lvl="1"/>
            <a:r>
              <a:rPr lang="en-US" dirty="0"/>
              <a:t>SW/HW accelerator kernels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D0AB1-3FA4-4927-876B-A420591F0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6E7A7-E9B1-4788-BAB8-E54917A3E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2D55C-2D35-4763-BA83-6F9665B87B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23889" y="1431036"/>
            <a:ext cx="4312335" cy="2160633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83CCBA2B-BA85-471E-8759-CC203227DB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7123" r="22917" b="17947"/>
          <a:stretch/>
        </p:blipFill>
        <p:spPr bwMode="auto">
          <a:xfrm>
            <a:off x="8178632" y="3770597"/>
            <a:ext cx="3432175" cy="1997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he inside of a car&#10;&#10;Description automatically generated with medium confidence">
            <a:extLst>
              <a:ext uri="{FF2B5EF4-FFF2-40B4-BE49-F238E27FC236}">
                <a16:creationId xmlns:a16="http://schemas.microsoft.com/office/drawing/2014/main" id="{E0F67255-16A3-48BE-AC30-937768B82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88" y="4534566"/>
            <a:ext cx="232410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FAC1AC7-557D-4E20-B517-269894FB3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39" y="3903294"/>
            <a:ext cx="4751405" cy="1936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92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cket, metal, wire, table&#10;&#10;Description automatically generated">
            <a:extLst>
              <a:ext uri="{FF2B5EF4-FFF2-40B4-BE49-F238E27FC236}">
                <a16:creationId xmlns:a16="http://schemas.microsoft.com/office/drawing/2014/main" id="{07AD4280-05B8-49B2-8DD1-9DA6F420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C6176D-C220-4AAA-98F5-4DA7562B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18" y="4747119"/>
            <a:ext cx="8905624" cy="988332"/>
          </a:xfrm>
        </p:spPr>
        <p:txBody>
          <a:bodyPr>
            <a:normAutofit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The strategic INTERplay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8EEFD-4249-4A87-A9DC-56D3CF079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ADDB4-4806-4EEC-B167-5C41722A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1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6F455B-EC2E-4219-9251-A804179A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REAL CAR DRIVING </a:t>
            </a:r>
            <a:r>
              <a:rPr lang="hr-HR" dirty="0" err="1"/>
              <a:t>detection</a:t>
            </a:r>
            <a:r>
              <a:rPr lang="hr-HR" dirty="0"/>
              <a:t> </a:t>
            </a:r>
            <a:r>
              <a:rPr lang="hr-HR" dirty="0" err="1"/>
              <a:t>results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A4A52-039C-43DA-901D-51C8934C9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89" y="6255389"/>
            <a:ext cx="9924845" cy="365125"/>
          </a:xfrm>
        </p:spPr>
        <p:txBody>
          <a:bodyPr/>
          <a:lstStyle/>
          <a:p>
            <a:r>
              <a:rPr lang="en-US"/>
              <a:t>Copyright © European Processor Initiative 2021.  Review meeting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74195-8604-41A5-A9AA-603951F12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0AD3B5-60BF-414A-B36A-95CB78E0072E}"/>
              </a:ext>
            </a:extLst>
          </p:cNvPr>
          <p:cNvSpPr/>
          <p:nvPr/>
        </p:nvSpPr>
        <p:spPr>
          <a:xfrm>
            <a:off x="7624798" y="1757459"/>
            <a:ext cx="1975283" cy="1551198"/>
          </a:xfrm>
          <a:prstGeom prst="roundRect">
            <a:avLst/>
          </a:prstGeom>
          <a:solidFill>
            <a:srgbClr val="E5A19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Blind</a:t>
            </a:r>
            <a:r>
              <a:rPr lang="hr-HR" dirty="0"/>
              <a:t> spot </a:t>
            </a:r>
            <a:r>
              <a:rPr lang="hr-HR" dirty="0" err="1"/>
              <a:t>detection</a:t>
            </a:r>
            <a:r>
              <a:rPr lang="hr-HR" dirty="0"/>
              <a:t> </a:t>
            </a:r>
            <a:r>
              <a:rPr lang="hr-HR" dirty="0" err="1"/>
              <a:t>area</a:t>
            </a:r>
            <a:endParaRPr lang="hr-HR" dirty="0"/>
          </a:p>
        </p:txBody>
      </p:sp>
      <p:pic>
        <p:nvPicPr>
          <p:cNvPr id="4" name="BlindSpotVideo_DH_v3">
            <a:hlinkClick r:id="" action="ppaction://media"/>
            <a:extLst>
              <a:ext uri="{FF2B5EF4-FFF2-40B4-BE49-F238E27FC236}">
                <a16:creationId xmlns:a16="http://schemas.microsoft.com/office/drawing/2014/main" id="{A7529F67-C31F-43CA-8BA8-7A76E1A412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914" y="1716441"/>
            <a:ext cx="6051931" cy="4538948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9D42F58-7AA1-40E5-928C-4A759119D795}"/>
              </a:ext>
            </a:extLst>
          </p:cNvPr>
          <p:cNvSpPr/>
          <p:nvPr/>
        </p:nvSpPr>
        <p:spPr>
          <a:xfrm>
            <a:off x="7624798" y="3807091"/>
            <a:ext cx="662902" cy="599768"/>
          </a:xfrm>
          <a:prstGeom prst="triangle">
            <a:avLst/>
          </a:prstGeom>
          <a:solidFill>
            <a:srgbClr val="A5A5A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17B9A2-825D-4557-AD98-CA3D6B980A82}"/>
              </a:ext>
            </a:extLst>
          </p:cNvPr>
          <p:cNvSpPr/>
          <p:nvPr/>
        </p:nvSpPr>
        <p:spPr>
          <a:xfrm>
            <a:off x="8617207" y="3807090"/>
            <a:ext cx="662902" cy="5997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E2533F2-E9A3-4344-AFCE-69A2C1C1A781}"/>
              </a:ext>
            </a:extLst>
          </p:cNvPr>
          <p:cNvSpPr txBox="1">
            <a:spLocks/>
          </p:cNvSpPr>
          <p:nvPr/>
        </p:nvSpPr>
        <p:spPr>
          <a:xfrm>
            <a:off x="9481518" y="3985915"/>
            <a:ext cx="2314949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hr-HR" sz="2400" dirty="0" err="1"/>
              <a:t>Blind</a:t>
            </a:r>
            <a:r>
              <a:rPr lang="hr-HR" sz="2400" dirty="0"/>
              <a:t> spot </a:t>
            </a:r>
            <a:r>
              <a:rPr lang="hr-HR" sz="2400" dirty="0" err="1"/>
              <a:t>alert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19E98E-2552-4E22-9DA6-0C42C0FD8E1C}"/>
              </a:ext>
            </a:extLst>
          </p:cNvPr>
          <p:cNvSpPr/>
          <p:nvPr/>
        </p:nvSpPr>
        <p:spPr>
          <a:xfrm rot="21083971">
            <a:off x="7693182" y="5067469"/>
            <a:ext cx="875272" cy="98038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1ECA284-8D4D-4A6A-82B4-4F8165C1FDBA}"/>
              </a:ext>
            </a:extLst>
          </p:cNvPr>
          <p:cNvSpPr txBox="1">
            <a:spLocks/>
          </p:cNvSpPr>
          <p:nvPr/>
        </p:nvSpPr>
        <p:spPr>
          <a:xfrm>
            <a:off x="8735819" y="5384453"/>
            <a:ext cx="2314949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rgbClr val="515151"/>
                </a:solidFill>
                <a:latin typeface="Proxima Nova Alt Lt" panose="02000506030000020004" pitchFamily="50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hr-HR" sz="2400" dirty="0" err="1"/>
              <a:t>Detected</a:t>
            </a:r>
            <a:r>
              <a:rPr lang="hr-HR" sz="2400" dirty="0"/>
              <a:t> </a:t>
            </a:r>
            <a:r>
              <a:rPr lang="hr-HR" sz="2400" dirty="0" err="1"/>
              <a:t>moving</a:t>
            </a:r>
            <a:r>
              <a:rPr lang="hr-HR" sz="2400" dirty="0"/>
              <a:t> </a:t>
            </a:r>
            <a:r>
              <a:rPr lang="hr-HR" sz="2400" dirty="0" err="1"/>
              <a:t>object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36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F42043-4562-4253-921C-A3C2EEE8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UNIZG - UBA possible areas of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8DF9B-B3CA-452E-8B68-36E686769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92102"/>
            <a:ext cx="5958756" cy="4074892"/>
          </a:xfrm>
        </p:spPr>
        <p:txBody>
          <a:bodyPr>
            <a:normAutofit/>
          </a:bodyPr>
          <a:lstStyle/>
          <a:p>
            <a:r>
              <a:rPr lang="en-US" sz="2000" dirty="0"/>
              <a:t>The Agreement between Ministries of science Argentina and Croatia was signed…</a:t>
            </a:r>
          </a:p>
          <a:p>
            <a:endParaRPr lang="en-US" sz="2000" dirty="0"/>
          </a:p>
          <a:p>
            <a:endParaRPr lang="hr-HR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A293-E8AE-4843-B3DF-DC9DABB73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2CEEA-E29C-4A32-9DF5-551ECF877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 descr="Zagreb | Destinacija">
            <a:extLst>
              <a:ext uri="{FF2B5EF4-FFF2-40B4-BE49-F238E27FC236}">
                <a16:creationId xmlns:a16="http://schemas.microsoft.com/office/drawing/2014/main" id="{3B722B76-9E81-41DC-A3D9-53E6CFCC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97" y="2196251"/>
            <a:ext cx="5087154" cy="28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91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A2BBE-3028-4044-BD85-9564F1C51D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5AC7CE-DAF3-F14D-9FB6-F1AE442F2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49576DB8-8609-B346-B607-5AE22E5F4105}"/>
              </a:ext>
            </a:extLst>
          </p:cNvPr>
          <p:cNvSpPr txBox="1">
            <a:spLocks/>
          </p:cNvSpPr>
          <p:nvPr/>
        </p:nvSpPr>
        <p:spPr>
          <a:xfrm>
            <a:off x="10490731" y="6356352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5154F-3565-4B75-BDB6-3E36B0F048A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roxima Nova Alt Lt" panose="02000506030000020004" pitchFamily="50" charset="0"/>
              <a:ea typeface="+mn-ea"/>
              <a:cs typeface="+mn-cs"/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6EB72B5-96C2-5243-AA3E-1D63AA312640}"/>
              </a:ext>
            </a:extLst>
          </p:cNvPr>
          <p:cNvSpPr txBox="1">
            <a:spLocks/>
          </p:cNvSpPr>
          <p:nvPr/>
        </p:nvSpPr>
        <p:spPr>
          <a:xfrm>
            <a:off x="581192" y="6356352"/>
            <a:ext cx="9813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900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© European Processor Initiative 2021.  CPS&amp;IoT’2021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4B30E-1881-469B-9B4C-9955E8FE5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0731" y="6172797"/>
            <a:ext cx="112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55154F-3565-4B75-BDB6-3E36B0F048A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3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C4933-C3A4-4198-8F23-AF4BEC08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 exascale HPC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CB326-9BEB-4FF7-9C5B-9C5A6B5DD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2017, Rome: EC launched the </a:t>
            </a:r>
            <a:r>
              <a:rPr lang="en-US" b="1" i="1" dirty="0"/>
              <a:t>EuroHPC declaration</a:t>
            </a:r>
          </a:p>
          <a:p>
            <a:r>
              <a:rPr lang="en-US" dirty="0"/>
              <a:t>November 2018, EuroHPC Joint Undertaking, a 1 billion Euro joint initiative between the EU and European countries to develop a World Class Supercomputing Ecosystem in Europe</a:t>
            </a:r>
          </a:p>
          <a:p>
            <a:r>
              <a:rPr lang="en-US" dirty="0"/>
              <a:t>13.7.2021.: EU Council established new </a:t>
            </a:r>
            <a:r>
              <a:rPr lang="en-US" dirty="0" err="1"/>
              <a:t>EuroHPC</a:t>
            </a:r>
            <a:r>
              <a:rPr lang="en-US" dirty="0"/>
              <a:t> JU</a:t>
            </a:r>
          </a:p>
          <a:p>
            <a:pPr lvl="1"/>
            <a:r>
              <a:rPr lang="en-US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the 27 Member States, 6 other countries, 2 Private Members</a:t>
            </a:r>
          </a:p>
          <a:p>
            <a:pPr lvl="1"/>
            <a:r>
              <a:rPr lang="en-US" dirty="0">
                <a:solidFill>
                  <a:srgbClr val="3F4A52"/>
                </a:solidFill>
                <a:latin typeface="Open Sans" panose="020B0606030504020204" pitchFamily="34" charset="0"/>
              </a:rPr>
              <a:t>€7 billion investment</a:t>
            </a:r>
          </a:p>
          <a:p>
            <a:pPr lvl="1"/>
            <a:endParaRPr lang="en-US" dirty="0">
              <a:solidFill>
                <a:srgbClr val="3F4A52"/>
              </a:solidFill>
              <a:latin typeface="Open Sans" panose="020B0606030504020204" pitchFamily="34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9B623-BBE0-4AD4-ADD2-26594E040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44EDB-1D01-466B-A318-9B64E03C9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A5B013-FB42-4DA3-BAD4-8C656A66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14" y="4489210"/>
            <a:ext cx="3844838" cy="1451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65F870-8E27-43EE-A390-2D03C1C49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43" y="3429000"/>
            <a:ext cx="3672296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4A1B-5581-4800-809E-2A7AD54C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EuroHPC JU ambitious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BDDBD-DCA3-4225-8BCE-0B911983F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</a:rPr>
              <a:t>Supercomputers</a:t>
            </a:r>
          </a:p>
          <a:p>
            <a:pPr lvl="1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reaching the next frontier of high-performance computing: the acquisition of </a:t>
            </a:r>
            <a:r>
              <a:rPr lang="en-US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exascale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 supercomputers</a:t>
            </a:r>
          </a:p>
          <a:p>
            <a:r>
              <a:rPr lang="en-US" b="1" dirty="0">
                <a:solidFill>
                  <a:srgbClr val="000000"/>
                </a:solidFill>
                <a:effectLst/>
              </a:rPr>
              <a:t>Interconnectivity</a:t>
            </a:r>
          </a:p>
          <a:p>
            <a:pPr lvl="1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interconnection through terabit networks of this supercomputing infrastructure, as well as in allowing access from the cloud to a large number of public and private users from anywhere in Europe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</a:rPr>
              <a:t>Applications for life</a:t>
            </a:r>
          </a:p>
          <a:p>
            <a:pPr lvl="1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further development of novel scientific and industrial applications</a:t>
            </a:r>
          </a:p>
          <a:p>
            <a:r>
              <a:rPr lang="en-US" b="1" dirty="0">
                <a:solidFill>
                  <a:srgbClr val="000000"/>
                </a:solidFill>
                <a:effectLst/>
              </a:rPr>
              <a:t>Skills and engagement with business</a:t>
            </a:r>
          </a:p>
          <a:p>
            <a:pPr lvl="1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increased investment in skills, education and training in the use of HPC, co-investment with industry in the acquisition of dedicated systems and in the development of large-scale industrial applications, creation of HPC </a:t>
            </a:r>
            <a:r>
              <a:rPr lang="en-US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Centres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 of Excellence</a:t>
            </a:r>
          </a:p>
          <a:p>
            <a:r>
              <a:rPr lang="en-US" b="1" dirty="0">
                <a:solidFill>
                  <a:srgbClr val="000000"/>
                </a:solidFill>
                <a:effectLst/>
              </a:rPr>
              <a:t>Technology activities</a:t>
            </a:r>
          </a:p>
          <a:p>
            <a:pPr lvl="1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the development of high-end European technologies, for example in the </a:t>
            </a:r>
            <a:r>
              <a:rPr lang="en-US" b="0" i="0" u="sng" dirty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2"/>
              </a:rPr>
              <a:t>European Processor Initiative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(EPI)</a:t>
            </a:r>
            <a:endParaRPr lang="en-US" b="1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601E2-FCBC-453C-9345-AE0837B0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FCD5E-86A9-4F3E-B6FC-60DD60F6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0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hand holding a cellphone&#10;&#10;Description automatically generated">
            <a:extLst>
              <a:ext uri="{FF2B5EF4-FFF2-40B4-BE49-F238E27FC236}">
                <a16:creationId xmlns:a16="http://schemas.microsoft.com/office/drawing/2014/main" id="{BC1A1E31-8C25-43B6-94EF-18D717B8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ADDB4-4806-4EEC-B167-5C41722A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059429-D0AB-4FB6-82E9-39B673074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9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08A49-9C62-442C-81BF-F404C0BE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614" y="3110426"/>
            <a:ext cx="3528308" cy="234563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6F455B-EC2E-4219-9251-A804179A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the EPI Proposal</a:t>
            </a:r>
            <a:endParaRPr lang="hr-H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303C08-8359-4CE8-B623-E719B8F54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/>
              <a:t>Societal challenges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Climate change</a:t>
            </a:r>
            <a:endParaRPr lang="ca-ES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Cybersecurity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Increasing energy needs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Intensifying global competition</a:t>
            </a:r>
          </a:p>
          <a:p>
            <a:r>
              <a:rPr lang="en-GB" sz="2400" dirty="0"/>
              <a:t>Aging population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Sovereignty (data, economical, embargo)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A4A52-039C-43DA-901D-51C8934C9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89" y="6255389"/>
            <a:ext cx="9924845" cy="365125"/>
          </a:xfrm>
        </p:spPr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CF18C-B206-4017-BD23-AF1A96C67D82}"/>
              </a:ext>
            </a:extLst>
          </p:cNvPr>
          <p:cNvSpPr txBox="1"/>
          <p:nvPr/>
        </p:nvSpPr>
        <p:spPr>
          <a:xfrm>
            <a:off x="7594092" y="5920084"/>
            <a:ext cx="3756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sz="1100" dirty="0"/>
              <a:t>Image: https://www.compbiomed.eu/services/software-hub/</a:t>
            </a:r>
            <a:endParaRPr lang="hr-HR" sz="11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74195-8604-41A5-A9AA-603951F12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FBA1E-33D9-4551-BD10-B855C33FE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European Processor Initiative 2022.  Universidad de Buenos Aires/2022 03 18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A5804-2E18-4279-9F80-52FF3E941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B346EFA-D68A-4E71-A74F-6F196CB5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08" y="506937"/>
            <a:ext cx="9329184" cy="65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0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DA47AE-93DD-45A3-BD1E-0D7F7F59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 PARTNERS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02DAF-C013-46CF-9B1C-C19EEDEAB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European Processor Initiative 2022.  Universidad de Buenos Aires/2022 03 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8432F-2134-4137-A780-9CF1B7F20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55154F-3565-4B75-BDB6-3E36B0F048A3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37E59-FEDD-4A0C-8640-42529E70D9D6}"/>
              </a:ext>
            </a:extLst>
          </p:cNvPr>
          <p:cNvSpPr/>
          <p:nvPr/>
        </p:nvSpPr>
        <p:spPr>
          <a:xfrm>
            <a:off x="8216900" y="3670299"/>
            <a:ext cx="1346200" cy="8190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2791E36-5DC4-48FA-BE84-987E19ECFE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5211" y="1891909"/>
            <a:ext cx="10141578" cy="39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87219"/>
      </p:ext>
    </p:extLst>
  </p:cSld>
  <p:clrMapOvr>
    <a:masterClrMapping/>
  </p:clrMapOvr>
</p:sld>
</file>

<file path=ppt/theme/theme1.xml><?xml version="1.0" encoding="utf-8"?>
<a:theme xmlns:a="http://schemas.openxmlformats.org/drawingml/2006/main" name="Common">
  <a:themeElements>
    <a:clrScheme name="Custom 3">
      <a:dk1>
        <a:sysClr val="windowText" lastClr="000000"/>
      </a:dk1>
      <a:lt1>
        <a:sysClr val="window" lastClr="FFFFFF"/>
      </a:lt1>
      <a:dk2>
        <a:srgbClr val="013C55"/>
      </a:dk2>
      <a:lt2>
        <a:srgbClr val="6DBCE3"/>
      </a:lt2>
      <a:accent1>
        <a:srgbClr val="0F6FC6"/>
      </a:accent1>
      <a:accent2>
        <a:srgbClr val="67BCE3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BE5F"/>
      </a:hlink>
      <a:folHlink>
        <a:srgbClr val="85DFD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1" id="{E93188D0-E114-4EC5-B023-5D181FEB49C4}" vid="{B41001C6-2352-48BB-BF53-76D4A4B75F3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6dffca2-85e7-4551-bb8e-bb9338deecf3">JJRDTS44QP7X-1218472774-140</_dlc_DocId>
    <_dlc_DocIdUrl xmlns="06dffca2-85e7-4551-bb8e-bb9338deecf3">
      <Url>https://atos365.sharepoint.com/sites/300001169/sga2/_layouts/15/DocIdRedir.aspx?ID=JJRDTS44QP7X-1218472774-140</Url>
      <Description>JJRDTS44QP7X-1218472774-140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BE09071D4CDD41878EAF2272E997F8" ma:contentTypeVersion="6" ma:contentTypeDescription="Stvaranje novog dokumenta." ma:contentTypeScope="" ma:versionID="5d5d46dc72c1c4d441ae4ee24acc1c36">
  <xsd:schema xmlns:xsd="http://www.w3.org/2001/XMLSchema" xmlns:xs="http://www.w3.org/2001/XMLSchema" xmlns:p="http://schemas.microsoft.com/office/2006/metadata/properties" xmlns:ns2="06dffca2-85e7-4551-bb8e-bb9338deecf3" xmlns:ns3="2b9e09da-a372-4410-baeb-9d98a4d39083" xmlns:ns4="039b9d0b-d24a-483a-8a46-536be3d950eb" targetNamespace="http://schemas.microsoft.com/office/2006/metadata/properties" ma:root="true" ma:fieldsID="ccb371fefc4ff685bca0a0877edfc4ee" ns2:_="" ns3:_="" ns4:_="">
    <xsd:import namespace="06dffca2-85e7-4551-bb8e-bb9338deecf3"/>
    <xsd:import namespace="2b9e09da-a372-4410-baeb-9d98a4d39083"/>
    <xsd:import namespace="039b9d0b-d24a-483a-8a46-536be3d950e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ffca2-85e7-4551-bb8e-bb9338deec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rijednost ID-a dokumenta" ma:description="Vrijednost ID-a dokumenta dodijeljenog ovoj stavci." ma:internalName="_dlc_DocId" ma:readOnly="true">
      <xsd:simpleType>
        <xsd:restriction base="dms:Text"/>
      </xsd:simpleType>
    </xsd:element>
    <xsd:element name="_dlc_DocIdUrl" ma:index="9" nillable="true" ma:displayName="ID dokumenta" ma:description="Trajna veza do ovog dokumenta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e09da-a372-4410-baeb-9d98a4d39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b9d0b-d24a-483a-8a46-536be3d950e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BC12AA-1C15-4500-BC9C-8EE83A441DE9}">
  <ds:schemaRefs>
    <ds:schemaRef ds:uri="http://purl.org/dc/terms/"/>
    <ds:schemaRef ds:uri="06dffca2-85e7-4551-bb8e-bb9338deecf3"/>
    <ds:schemaRef ds:uri="http://schemas.microsoft.com/office/2006/documentManagement/types"/>
    <ds:schemaRef ds:uri="http://schemas.microsoft.com/office/2006/metadata/properties"/>
    <ds:schemaRef ds:uri="http://purl.org/dc/elements/1.1/"/>
    <ds:schemaRef ds:uri="039b9d0b-d24a-483a-8a46-536be3d950eb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2b9e09da-a372-4410-baeb-9d98a4d3908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BA6014-6E84-407B-B40C-01BFF638D4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dffca2-85e7-4551-bb8e-bb9338deecf3"/>
    <ds:schemaRef ds:uri="2b9e09da-a372-4410-baeb-9d98a4d39083"/>
    <ds:schemaRef ds:uri="039b9d0b-d24a-483a-8a46-536be3d950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75EC607-98E1-4F08-9491-0216D7C0754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1748</Words>
  <Application>Microsoft Office PowerPoint</Application>
  <PresentationFormat>Widescreen</PresentationFormat>
  <Paragraphs>314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 Black</vt:lpstr>
      <vt:lpstr>Open Sans</vt:lpstr>
      <vt:lpstr>Ubuntu</vt:lpstr>
      <vt:lpstr>Times New Roman</vt:lpstr>
      <vt:lpstr>Calibri</vt:lpstr>
      <vt:lpstr>Arial</vt:lpstr>
      <vt:lpstr>Lato</vt:lpstr>
      <vt:lpstr>Wingdings 2</vt:lpstr>
      <vt:lpstr>Proxima Nova Alt Lt</vt:lpstr>
      <vt:lpstr>Franklin Gothic Heavy</vt:lpstr>
      <vt:lpstr>Ubuntu Condensed</vt:lpstr>
      <vt:lpstr>Gill Sans MT</vt:lpstr>
      <vt:lpstr>Poppins</vt:lpstr>
      <vt:lpstr>Symbol</vt:lpstr>
      <vt:lpstr>Franklin Gothic Book</vt:lpstr>
      <vt:lpstr>Common</vt:lpstr>
      <vt:lpstr>European Processor Initiative</vt:lpstr>
      <vt:lpstr>PowerPoint Presentation</vt:lpstr>
      <vt:lpstr>The strategic INTERplay</vt:lpstr>
      <vt:lpstr>EU exascale HPC strategy</vt:lpstr>
      <vt:lpstr>EuroHPC JU ambitious mission</vt:lpstr>
      <vt:lpstr>PowerPoint Presentation</vt:lpstr>
      <vt:lpstr>Drivers of the EPI Proposal</vt:lpstr>
      <vt:lpstr>PowerPoint Presentation</vt:lpstr>
      <vt:lpstr>EPI PARTNERS</vt:lpstr>
      <vt:lpstr>EPI objectives</vt:lpstr>
      <vt:lpstr>THE EPI TECHNOLOGY:  COMMON PLATFORM</vt:lpstr>
      <vt:lpstr>Gpp and common architecture</vt:lpstr>
      <vt:lpstr>THE EPI TECHNOLOGY:  ACCELERATORS</vt:lpstr>
      <vt:lpstr>TOP10 (Green) over the last 10 years</vt:lpstr>
      <vt:lpstr>EPAC – RISC-V Accelerator foundations</vt:lpstr>
      <vt:lpstr>EPAC1.0</vt:lpstr>
      <vt:lpstr>EPAC 1.0</vt:lpstr>
      <vt:lpstr>And the “hello world” in EU languages</vt:lpstr>
      <vt:lpstr>EPAC Board support</vt:lpstr>
      <vt:lpstr>EPI Phase2</vt:lpstr>
      <vt:lpstr>PowerPoint Presentation</vt:lpstr>
      <vt:lpstr>Expected outcomes</vt:lpstr>
      <vt:lpstr>EPI conclusion</vt:lpstr>
      <vt:lpstr>University of Zagreb</vt:lpstr>
      <vt:lpstr>Faculty of Electrical Engineering and Computing (FER)</vt:lpstr>
      <vt:lpstr>HPC Architectures and Applications Research Center @ FER</vt:lpstr>
      <vt:lpstr>FAUST – Risc-V pipelined vector fpu</vt:lpstr>
      <vt:lpstr>BOLT65</vt:lpstr>
      <vt:lpstr>JAGUAR</vt:lpstr>
      <vt:lpstr>REAL CAR DRIVING detection results</vt:lpstr>
      <vt:lpstr>UNIZG - UBA possible areas of collaboration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 blank presentation</dc:title>
  <dc:creator/>
  <cp:keywords>EPI</cp:keywords>
  <cp:lastModifiedBy/>
  <cp:revision>2</cp:revision>
  <dcterms:created xsi:type="dcterms:W3CDTF">2019-02-14T15:38:29Z</dcterms:created>
  <dcterms:modified xsi:type="dcterms:W3CDTF">2022-03-18T20:37:40Z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0x01010071BE09071D4CDD41878EAF2272E997F8</vt:lpwstr>
  </property>
  <property fmtid="{D5CDD505-2E9C-101B-9397-08002B2CF9AE}" pid="3" name="_dlc_DocIdItemGuid">
    <vt:lpwstr>30cfa369-96f6-4ce8-911e-c5181e9a7073</vt:lpwstr>
  </property>
  <property fmtid="{D5CDD505-2E9C-101B-9397-08002B2CF9AE}" pid="4" name="MSIP_Label_e463cba9-5f6c-478d-9329-7b2295e4e8ed_Enabled">
    <vt:lpwstr>true</vt:lpwstr>
  </property>
  <property fmtid="{D5CDD505-2E9C-101B-9397-08002B2CF9AE}" pid="5" name="MSIP_Label_e463cba9-5f6c-478d-9329-7b2295e4e8ed_SetDate">
    <vt:lpwstr>2022-01-06T07:01:50Z</vt:lpwstr>
  </property>
  <property fmtid="{D5CDD505-2E9C-101B-9397-08002B2CF9AE}" pid="6" name="MSIP_Label_e463cba9-5f6c-478d-9329-7b2295e4e8ed_Method">
    <vt:lpwstr>Standard</vt:lpwstr>
  </property>
  <property fmtid="{D5CDD505-2E9C-101B-9397-08002B2CF9AE}" pid="7" name="MSIP_Label_e463cba9-5f6c-478d-9329-7b2295e4e8ed_Name">
    <vt:lpwstr>All Employees_2</vt:lpwstr>
  </property>
  <property fmtid="{D5CDD505-2E9C-101B-9397-08002B2CF9AE}" pid="8" name="MSIP_Label_e463cba9-5f6c-478d-9329-7b2295e4e8ed_SiteId">
    <vt:lpwstr>33440fc6-b7c7-412c-bb73-0e70b0198d5a</vt:lpwstr>
  </property>
  <property fmtid="{D5CDD505-2E9C-101B-9397-08002B2CF9AE}" pid="9" name="MSIP_Label_e463cba9-5f6c-478d-9329-7b2295e4e8ed_ActionId">
    <vt:lpwstr>4e590297-12a2-427d-950b-164a2115eb7d</vt:lpwstr>
  </property>
  <property fmtid="{D5CDD505-2E9C-101B-9397-08002B2CF9AE}" pid="10" name="MSIP_Label_e463cba9-5f6c-478d-9329-7b2295e4e8ed_ContentBits">
    <vt:lpwstr>0</vt:lpwstr>
  </property>
</Properties>
</file>